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6" r:id="rId3"/>
    <p:sldId id="267" r:id="rId4"/>
    <p:sldId id="257" r:id="rId5"/>
    <p:sldId id="258" r:id="rId6"/>
    <p:sldId id="270" r:id="rId7"/>
    <p:sldId id="271" r:id="rId8"/>
    <p:sldId id="285" r:id="rId9"/>
    <p:sldId id="272" r:id="rId10"/>
    <p:sldId id="273" r:id="rId11"/>
    <p:sldId id="263" r:id="rId12"/>
    <p:sldId id="264" r:id="rId13"/>
    <p:sldId id="286" r:id="rId14"/>
    <p:sldId id="287" r:id="rId15"/>
    <p:sldId id="275" r:id="rId16"/>
    <p:sldId id="279" r:id="rId17"/>
    <p:sldId id="280" r:id="rId18"/>
    <p:sldId id="281" r:id="rId19"/>
    <p:sldId id="284" r:id="rId20"/>
    <p:sldId id="28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GIF>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B2735862-CD95-4341-AC7D-F22104DFC8CF}" type="datetimeFigureOut">
              <a:rPr lang="ru-RU" smtClean="0"/>
              <a:t>29.12.2022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E475AC4E-43CD-4903-8144-C7BA30FBCC73}" type="slidenum">
              <a:rPr lang="ru-RU" smtClean="0"/>
              <a:t>‹#›</a:t>
            </a:fld>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B2735862-CD95-4341-AC7D-F22104DFC8CF}" type="datetimeFigureOut">
              <a:rPr lang="ru-RU" smtClean="0"/>
              <a:t>29.12.2022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E475AC4E-43CD-4903-8144-C7BA30FBCC73}" type="slidenum">
              <a:rPr lang="ru-RU" smtClean="0"/>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B2735862-CD95-4341-AC7D-F22104DFC8CF}" type="datetimeFigureOut">
              <a:rPr lang="ru-RU" smtClean="0"/>
              <a:t>29.12.2022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E475AC4E-43CD-4903-8144-C7BA30FBCC73}" type="slidenum">
              <a:rPr lang="ru-RU" smtClean="0"/>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B2735862-CD95-4341-AC7D-F22104DFC8CF}" type="datetimeFigureOut">
              <a:rPr lang="ru-RU" smtClean="0"/>
              <a:t>29.12.2022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E475AC4E-43CD-4903-8144-C7BA30FBCC73}" type="slidenum">
              <a:rPr lang="ru-RU" smtClean="0"/>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2735862-CD95-4341-AC7D-F22104DFC8CF}" type="datetimeFigureOut">
              <a:rPr lang="ru-RU" smtClean="0"/>
              <a:t>29.12.2022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E475AC4E-43CD-4903-8144-C7BA30FBCC73}" type="slidenum">
              <a:rPr lang="ru-RU" smtClean="0"/>
              <a:t>‹#›</a:t>
            </a:fld>
            <a:endParaRPr lang="ru-R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B2735862-CD95-4341-AC7D-F22104DFC8CF}" type="datetimeFigureOut">
              <a:rPr lang="ru-RU" smtClean="0"/>
              <a:t>29.12.2022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E475AC4E-43CD-4903-8144-C7BA30FBCC73}" type="slidenum">
              <a:rPr lang="ru-RU" smtClean="0"/>
              <a:t>‹#›</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B2735862-CD95-4341-AC7D-F22104DFC8CF}" type="datetimeFigureOut">
              <a:rPr lang="ru-RU" smtClean="0"/>
              <a:t>29.12.2022</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E475AC4E-43CD-4903-8144-C7BA30FBCC73}" type="slidenum">
              <a:rPr lang="ru-RU" smtClean="0"/>
              <a:t>‹#›</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B2735862-CD95-4341-AC7D-F22104DFC8CF}" type="datetimeFigureOut">
              <a:rPr lang="ru-RU" smtClean="0"/>
              <a:t>29.12.2022</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E475AC4E-43CD-4903-8144-C7BA30FBCC73}" type="slidenum">
              <a:rPr lang="ru-RU" smtClean="0"/>
              <a:t>‹#›</a:t>
            </a:fld>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735862-CD95-4341-AC7D-F22104DFC8CF}" type="datetimeFigureOut">
              <a:rPr lang="ru-RU" smtClean="0"/>
              <a:t>29.12.2022</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E475AC4E-43CD-4903-8144-C7BA30FBCC73}" type="slidenum">
              <a:rPr lang="ru-RU" smtClean="0"/>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B2735862-CD95-4341-AC7D-F22104DFC8CF}" type="datetimeFigureOut">
              <a:rPr lang="ru-RU" smtClean="0"/>
              <a:t>29.12.2022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E475AC4E-43CD-4903-8144-C7BA30FBCC73}" type="slidenum">
              <a:rPr lang="ru-RU" smtClean="0"/>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B2735862-CD95-4341-AC7D-F22104DFC8CF}" type="datetimeFigureOut">
              <a:rPr lang="ru-RU" smtClean="0"/>
              <a:t>29.12.2022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E475AC4E-43CD-4903-8144-C7BA30FBCC73}" type="slidenum">
              <a:rPr lang="ru-RU" smtClean="0"/>
              <a:t>‹#›</a:t>
            </a:fld>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735862-CD95-4341-AC7D-F22104DFC8CF}" type="datetimeFigureOut">
              <a:rPr lang="ru-RU" smtClean="0"/>
              <a:t>29.12.2022</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75AC4E-43CD-4903-8144-C7BA30FBCC73}" type="slidenum">
              <a:rPr lang="ru-RU" smtClean="0"/>
              <a:t>‹#›</a:t>
            </a:fld>
            <a:endParaRPr lang="ru-RU"/>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rot="16200000">
            <a:off x="9908633" y="4349255"/>
            <a:ext cx="2009964" cy="2316705"/>
          </a:xfrm>
          <a:prstGeom prst="rect">
            <a:avLst/>
          </a:prstGeom>
        </p:spPr>
      </p:pic>
      <p:sp>
        <p:nvSpPr>
          <p:cNvPr id="2" name="Заголовок 1"/>
          <p:cNvSpPr>
            <a:spLocks noGrp="1"/>
          </p:cNvSpPr>
          <p:nvPr>
            <p:ph type="ctrTitle"/>
          </p:nvPr>
        </p:nvSpPr>
        <p:spPr>
          <a:xfrm>
            <a:off x="213922" y="1554332"/>
            <a:ext cx="8825658" cy="3329581"/>
          </a:xfrm>
        </p:spPr>
        <p:txBody>
          <a:bodyPr/>
          <a:lstStyle/>
          <a:p>
            <a:r>
              <a:rPr lang="en-US" dirty="0">
                <a:latin typeface="Bahnschrift SemiBold" panose="020B0502040204020203" pitchFamily="34" charset="0"/>
                <a:cs typeface="Times New Roman" panose="02020603050405020304" pitchFamily="18" charset="0"/>
              </a:rPr>
              <a:t>Perseverance 2020</a:t>
            </a:r>
            <a:endParaRPr lang="ru-RU" dirty="0">
              <a:latin typeface="Bahnschrift SemiBold" panose="020B0502040204020203" pitchFamily="34" charset="0"/>
              <a:cs typeface="Times New Roman" panose="02020603050405020304" pitchFamily="18" charset="0"/>
            </a:endParaRPr>
          </a:p>
        </p:txBody>
      </p:sp>
      <p:sp>
        <p:nvSpPr>
          <p:cNvPr id="3" name="Подзаголовок 2"/>
          <p:cNvSpPr>
            <a:spLocks noGrp="1"/>
          </p:cNvSpPr>
          <p:nvPr>
            <p:ph type="subTitle" idx="1"/>
          </p:nvPr>
        </p:nvSpPr>
        <p:spPr>
          <a:xfrm>
            <a:off x="9948909" y="4679727"/>
            <a:ext cx="1929413" cy="1655762"/>
          </a:xfrm>
        </p:spPr>
        <p:txBody>
          <a:bodyPr>
            <a:normAutofit fontScale="55000" lnSpcReduction="20000"/>
          </a:bodyPr>
          <a:lstStyle/>
          <a:p>
            <a:r>
              <a:rPr lang="ru-RU" dirty="0">
                <a:latin typeface="Bahnschrift SemiBold" panose="020B0502040204020203" pitchFamily="34" charset="0"/>
                <a:cs typeface="Times New Roman" panose="02020603050405020304" pitchFamily="18" charset="0"/>
              </a:rPr>
              <a:t>Участники:</a:t>
            </a:r>
          </a:p>
          <a:p>
            <a:r>
              <a:rPr lang="ru-RU" dirty="0">
                <a:latin typeface="Bahnschrift SemiBold" panose="020B0502040204020203" pitchFamily="34" charset="0"/>
                <a:cs typeface="Times New Roman" panose="02020603050405020304" pitchFamily="18" charset="0"/>
              </a:rPr>
              <a:t>Гиголаев А.А.</a:t>
            </a:r>
          </a:p>
          <a:p>
            <a:r>
              <a:rPr lang="ru-RU" dirty="0">
                <a:latin typeface="Bahnschrift SemiBold" panose="020B0502040204020203" pitchFamily="34" charset="0"/>
                <a:cs typeface="Times New Roman" panose="02020603050405020304" pitchFamily="18" charset="0"/>
              </a:rPr>
              <a:t>Мирошников Д.Е.</a:t>
            </a:r>
          </a:p>
          <a:p>
            <a:r>
              <a:rPr lang="ru-RU" dirty="0">
                <a:latin typeface="Bahnschrift SemiBold" panose="020B0502040204020203" pitchFamily="34" charset="0"/>
                <a:cs typeface="Times New Roman" panose="02020603050405020304" pitchFamily="18" charset="0"/>
              </a:rPr>
              <a:t>Калиниченко А.А.</a:t>
            </a:r>
          </a:p>
          <a:p>
            <a:r>
              <a:rPr lang="ru-RU" dirty="0">
                <a:latin typeface="Bahnschrift SemiBold" panose="020B0502040204020203" pitchFamily="34" charset="0"/>
                <a:cs typeface="Times New Roman" panose="02020603050405020304" pitchFamily="18" charset="0"/>
              </a:rPr>
              <a:t>Евсеев Ю.В.</a:t>
            </a:r>
          </a:p>
          <a:p>
            <a:r>
              <a:rPr lang="ru-RU" dirty="0">
                <a:latin typeface="Bahnschrift SemiBold" panose="020B0502040204020203" pitchFamily="34" charset="0"/>
                <a:cs typeface="Times New Roman" panose="02020603050405020304" pitchFamily="18" charset="0"/>
              </a:rPr>
              <a:t>Беспалов А.М.</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243840"/>
            <a:ext cx="10515600" cy="1325563"/>
          </a:xfrm>
        </p:spPr>
        <p:txBody>
          <a:bodyPr/>
          <a:lstStyle/>
          <a:p>
            <a:pPr algn="ctr"/>
            <a:r>
              <a:rPr lang="ru-RU" altLang="en-US">
                <a:latin typeface="Bahnschrift SemiBold" panose="020B0502040204020203" pitchFamily="34" charset="0"/>
                <a:cs typeface="Bahnschrift SemiBold" panose="020B0502040204020203" pitchFamily="34" charset="0"/>
              </a:rPr>
              <a:t>Этап посадки на Марс</a:t>
            </a:r>
          </a:p>
        </p:txBody>
      </p:sp>
      <p:sp>
        <p:nvSpPr>
          <p:cNvPr id="3" name="Замещающее содержимое 2"/>
          <p:cNvSpPr>
            <a:spLocks noGrp="1"/>
          </p:cNvSpPr>
          <p:nvPr>
            <p:ph sz="half" idx="1"/>
          </p:nvPr>
        </p:nvSpPr>
        <p:spPr>
          <a:xfrm>
            <a:off x="381000" y="1569720"/>
            <a:ext cx="5638800" cy="4351338"/>
          </a:xfrm>
        </p:spPr>
        <p:txBody>
          <a:bodyPr>
            <a:normAutofit lnSpcReduction="10000"/>
          </a:bodyPr>
          <a:lstStyle/>
          <a:p>
            <a:r>
              <a:rPr lang="ru-RU" altLang="en-US" sz="2400" dirty="0">
                <a:latin typeface="Bahnschrift SemiBold" panose="020B0502040204020203" pitchFamily="34" charset="0"/>
                <a:cs typeface="Bahnschrift SemiBold" panose="020B0502040204020203" pitchFamily="34" charset="0"/>
              </a:rPr>
              <a:t>Садиться на поверхность Марса будем при помощи торможения, то есть придачи скорости в противоположном направлении движению ракеты. Применяя Закон Сохранения Импульса, Закон Сохранения Энергии</a:t>
            </a:r>
            <a:r>
              <a:rPr lang="en-US" altLang="en-US" sz="2400" dirty="0">
                <a:latin typeface="Bahnschrift SemiBold" panose="020B0502040204020203" pitchFamily="34" charset="0"/>
                <a:cs typeface="Bahnschrift SemiBold" panose="020B0502040204020203" pitchFamily="34" charset="0"/>
              </a:rPr>
              <a:t>, </a:t>
            </a:r>
            <a:r>
              <a:rPr lang="ru-RU" altLang="en-US" sz="2400" dirty="0">
                <a:latin typeface="Bahnschrift SemiBold" panose="020B0502040204020203" pitchFamily="34" charset="0"/>
                <a:cs typeface="Bahnschrift SemiBold" panose="020B0502040204020203" pitchFamily="34" charset="0"/>
              </a:rPr>
              <a:t>второй закон Ньютона, получим итоговую формулу, выражающую скорость,  придав которую в направлении обратном движению, мы будем снижаться для посадки на Марс. Она будет равна 2800 м</a:t>
            </a:r>
            <a:r>
              <a:rPr lang="en-US" altLang="en-US" sz="2400" dirty="0">
                <a:latin typeface="Bahnschrift SemiBold" panose="020B0502040204020203" pitchFamily="34" charset="0"/>
                <a:cs typeface="Bahnschrift SemiBold" panose="020B0502040204020203" pitchFamily="34" charset="0"/>
              </a:rPr>
              <a:t>/c</a:t>
            </a:r>
          </a:p>
        </p:txBody>
      </p:sp>
      <p:pic>
        <p:nvPicPr>
          <p:cNvPr id="102" name="Изображение 101"/>
          <p:cNvPicPr/>
          <p:nvPr/>
        </p:nvPicPr>
        <p:blipFill>
          <a:blip r:embed="rId2"/>
          <a:stretch>
            <a:fillRect/>
          </a:stretch>
        </p:blipFill>
        <p:spPr>
          <a:xfrm>
            <a:off x="6172202" y="1456432"/>
            <a:ext cx="5927725" cy="4263390"/>
          </a:xfrm>
          <a:prstGeom prst="rect">
            <a:avLst/>
          </a:prstGeom>
          <a:noFill/>
          <a:ln w="9525">
            <a:noFill/>
          </a:ln>
        </p:spPr>
      </p:pic>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3FB8C6C9-2F4F-43B8-90AD-D9A91BE6357C}"/>
                  </a:ext>
                </a:extLst>
              </p:cNvPr>
              <p:cNvSpPr txBox="1"/>
              <p:nvPr/>
            </p:nvSpPr>
            <p:spPr>
              <a:xfrm>
                <a:off x="152400" y="5700512"/>
                <a:ext cx="6096000" cy="91364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ru-RU" i="1" smtClean="0">
                          <a:latin typeface="Cambria Math" panose="02040503050406030204" pitchFamily="18" charset="0"/>
                        </a:rPr>
                        <m:t>𝛥</m:t>
                      </m:r>
                      <m:r>
                        <a:rPr lang="ru-RU" i="1" smtClean="0">
                          <a:latin typeface="Cambria Math" panose="02040503050406030204" pitchFamily="18" charset="0"/>
                        </a:rPr>
                        <m:t>𝑣</m:t>
                      </m:r>
                      <m:r>
                        <a:rPr lang="ru-RU" i="0">
                          <a:latin typeface="Cambria Math" panose="02040503050406030204" pitchFamily="18" charset="0"/>
                        </a:rPr>
                        <m:t>= </m:t>
                      </m:r>
                      <m:rad>
                        <m:radPr>
                          <m:degHide m:val="on"/>
                          <m:ctrlPr>
                            <a:rPr lang="ru-RU" i="1">
                              <a:latin typeface="Cambria Math" panose="02040503050406030204" pitchFamily="18" charset="0"/>
                            </a:rPr>
                          </m:ctrlPr>
                        </m:radPr>
                        <m:deg/>
                        <m:e>
                          <m:f>
                            <m:fPr>
                              <m:ctrlPr>
                                <a:rPr lang="ru-RU" i="1">
                                  <a:latin typeface="Cambria Math" panose="02040503050406030204" pitchFamily="18" charset="0"/>
                                </a:rPr>
                              </m:ctrlPr>
                            </m:fPr>
                            <m:num>
                              <m:r>
                                <a:rPr lang="ru-RU" i="1">
                                  <a:latin typeface="Cambria Math" panose="02040503050406030204" pitchFamily="18" charset="0"/>
                                </a:rPr>
                                <m:t>𝐺</m:t>
                              </m:r>
                              <m:sSub>
                                <m:sSubPr>
                                  <m:ctrlPr>
                                    <a:rPr lang="ru-RU" i="1">
                                      <a:latin typeface="Cambria Math" panose="02040503050406030204" pitchFamily="18" charset="0"/>
                                    </a:rPr>
                                  </m:ctrlPr>
                                </m:sSubPr>
                                <m:e>
                                  <m:r>
                                    <a:rPr lang="ru-RU" i="0">
                                      <a:latin typeface="Cambria Math" panose="02040503050406030204" pitchFamily="18" charset="0"/>
                                    </a:rPr>
                                    <m:t>М</m:t>
                                  </m:r>
                                </m:e>
                                <m:sub>
                                  <m:r>
                                    <a:rPr lang="ru-RU" i="0">
                                      <a:latin typeface="Cambria Math" panose="02040503050406030204" pitchFamily="18" charset="0"/>
                                    </a:rPr>
                                    <m:t>марса</m:t>
                                  </m:r>
                                </m:sub>
                              </m:sSub>
                            </m:num>
                            <m:den>
                              <m:sSub>
                                <m:sSubPr>
                                  <m:ctrlPr>
                                    <a:rPr lang="ru-RU" i="1">
                                      <a:latin typeface="Cambria Math" panose="02040503050406030204" pitchFamily="18" charset="0"/>
                                    </a:rPr>
                                  </m:ctrlPr>
                                </m:sSubPr>
                                <m:e>
                                  <m:r>
                                    <a:rPr lang="ru-RU" i="1">
                                      <a:latin typeface="Cambria Math" panose="02040503050406030204" pitchFamily="18" charset="0"/>
                                    </a:rPr>
                                    <m:t>𝑅</m:t>
                                  </m:r>
                                </m:e>
                                <m:sub>
                                  <m:r>
                                    <a:rPr lang="ru-RU" i="1">
                                      <a:latin typeface="Cambria Math" panose="02040503050406030204" pitchFamily="18" charset="0"/>
                                    </a:rPr>
                                    <m:t>𝑚</m:t>
                                  </m:r>
                                  <m:r>
                                    <a:rPr lang="ru-RU" i="0">
                                      <a:latin typeface="Cambria Math" panose="02040503050406030204" pitchFamily="18" charset="0"/>
                                    </a:rPr>
                                    <m:t>0</m:t>
                                  </m:r>
                                </m:sub>
                              </m:sSub>
                              <m:r>
                                <a:rPr lang="ru-RU" i="0">
                                  <a:latin typeface="Cambria Math" panose="02040503050406030204" pitchFamily="18" charset="0"/>
                                </a:rPr>
                                <m:t>+</m:t>
                              </m:r>
                              <m:r>
                                <a:rPr lang="ru-RU" i="1">
                                  <a:latin typeface="Cambria Math" panose="02040503050406030204" pitchFamily="18" charset="0"/>
                                </a:rPr>
                                <m:t>h</m:t>
                              </m:r>
                            </m:den>
                          </m:f>
                        </m:e>
                      </m:rad>
                      <m:r>
                        <a:rPr lang="ru-RU" i="0">
                          <a:latin typeface="Cambria Math" panose="02040503050406030204" pitchFamily="18" charset="0"/>
                        </a:rPr>
                        <m:t>−</m:t>
                      </m:r>
                      <m:rad>
                        <m:radPr>
                          <m:degHide m:val="on"/>
                          <m:ctrlPr>
                            <a:rPr lang="ru-RU" i="1">
                              <a:latin typeface="Cambria Math" panose="02040503050406030204" pitchFamily="18" charset="0"/>
                            </a:rPr>
                          </m:ctrlPr>
                        </m:radPr>
                        <m:deg/>
                        <m:e>
                          <m:d>
                            <m:dPr>
                              <m:begChr m:val=""/>
                              <m:ctrlPr>
                                <a:rPr lang="ru-RU" i="1">
                                  <a:latin typeface="Cambria Math" panose="02040503050406030204" pitchFamily="18" charset="0"/>
                                </a:rPr>
                              </m:ctrlPr>
                            </m:dPr>
                            <m:e>
                              <m:sSubSup>
                                <m:sSubSupPr>
                                  <m:ctrlPr>
                                    <a:rPr lang="ru-RU" i="1">
                                      <a:latin typeface="Cambria Math" panose="02040503050406030204" pitchFamily="18" charset="0"/>
                                    </a:rPr>
                                  </m:ctrlPr>
                                </m:sSubSupPr>
                                <m:e>
                                  <m:r>
                                    <a:rPr lang="ru-RU" i="1">
                                      <a:latin typeface="Cambria Math" panose="02040503050406030204" pitchFamily="18" charset="0"/>
                                    </a:rPr>
                                    <m:t>𝑣</m:t>
                                  </m:r>
                                </m:e>
                                <m:sub>
                                  <m:r>
                                    <a:rPr lang="ru-RU" i="0">
                                      <a:latin typeface="Cambria Math" panose="02040503050406030204" pitchFamily="18" charset="0"/>
                                    </a:rPr>
                                    <m:t>0</m:t>
                                  </m:r>
                                </m:sub>
                                <m:sup>
                                  <m:r>
                                    <a:rPr lang="ru-RU" i="0">
                                      <a:latin typeface="Cambria Math" panose="02040503050406030204" pitchFamily="18" charset="0"/>
                                    </a:rPr>
                                    <m:t>2</m:t>
                                  </m:r>
                                </m:sup>
                              </m:sSubSup>
                              <m:r>
                                <a:rPr lang="ru-RU" i="0">
                                  <a:latin typeface="Cambria Math" panose="02040503050406030204" pitchFamily="18" charset="0"/>
                                </a:rPr>
                                <m:t>−2</m:t>
                              </m:r>
                              <m:r>
                                <a:rPr lang="ru-RU" i="1">
                                  <a:latin typeface="Cambria Math" panose="02040503050406030204" pitchFamily="18" charset="0"/>
                                </a:rPr>
                                <m:t>𝐺𝑀</m:t>
                              </m:r>
                              <m:r>
                                <a:rPr lang="ru-RU" i="0">
                                  <a:latin typeface="Cambria Math" panose="02040503050406030204" pitchFamily="18" charset="0"/>
                                </a:rPr>
                                <m:t>(</m:t>
                              </m:r>
                              <m:f>
                                <m:fPr>
                                  <m:ctrlPr>
                                    <a:rPr lang="ru-RU" i="1">
                                      <a:latin typeface="Cambria Math" panose="02040503050406030204" pitchFamily="18" charset="0"/>
                                    </a:rPr>
                                  </m:ctrlPr>
                                </m:fPr>
                                <m:num>
                                  <m:r>
                                    <a:rPr lang="ru-RU" i="0">
                                      <a:latin typeface="Cambria Math" panose="02040503050406030204" pitchFamily="18" charset="0"/>
                                    </a:rPr>
                                    <m:t>1</m:t>
                                  </m:r>
                                </m:num>
                                <m:den>
                                  <m:sSub>
                                    <m:sSubPr>
                                      <m:ctrlPr>
                                        <a:rPr lang="ru-RU" i="1">
                                          <a:latin typeface="Cambria Math" panose="02040503050406030204" pitchFamily="18" charset="0"/>
                                        </a:rPr>
                                      </m:ctrlPr>
                                    </m:sSubPr>
                                    <m:e>
                                      <m:r>
                                        <a:rPr lang="ru-RU" i="1">
                                          <a:latin typeface="Cambria Math" panose="02040503050406030204" pitchFamily="18" charset="0"/>
                                        </a:rPr>
                                        <m:t>𝑅</m:t>
                                      </m:r>
                                    </m:e>
                                    <m:sub>
                                      <m:r>
                                        <a:rPr lang="ru-RU" i="1">
                                          <a:latin typeface="Cambria Math" panose="02040503050406030204" pitchFamily="18" charset="0"/>
                                        </a:rPr>
                                        <m:t>𝑚</m:t>
                                      </m:r>
                                    </m:sub>
                                  </m:sSub>
                                  <m:r>
                                    <a:rPr lang="ru-RU" i="0">
                                      <a:latin typeface="Cambria Math" panose="02040503050406030204" pitchFamily="18" charset="0"/>
                                    </a:rPr>
                                    <m:t>+</m:t>
                                  </m:r>
                                  <m:r>
                                    <a:rPr lang="ru-RU" i="1">
                                      <a:latin typeface="Cambria Math" panose="02040503050406030204" pitchFamily="18" charset="0"/>
                                    </a:rPr>
                                    <m:t>h</m:t>
                                  </m:r>
                                </m:den>
                              </m:f>
                              <m:r>
                                <a:rPr lang="ru-RU" i="0">
                                  <a:latin typeface="Cambria Math" panose="02040503050406030204" pitchFamily="18" charset="0"/>
                                </a:rPr>
                                <m:t>−</m:t>
                              </m:r>
                              <m:f>
                                <m:fPr>
                                  <m:ctrlPr>
                                    <a:rPr lang="ru-RU" i="1">
                                      <a:latin typeface="Cambria Math" panose="02040503050406030204" pitchFamily="18" charset="0"/>
                                    </a:rPr>
                                  </m:ctrlPr>
                                </m:fPr>
                                <m:num>
                                  <m:r>
                                    <a:rPr lang="ru-RU" i="0">
                                      <a:latin typeface="Cambria Math" panose="02040503050406030204" pitchFamily="18" charset="0"/>
                                    </a:rPr>
                                    <m:t>1</m:t>
                                  </m:r>
                                </m:num>
                                <m:den>
                                  <m:sSub>
                                    <m:sSubPr>
                                      <m:ctrlPr>
                                        <a:rPr lang="ru-RU" i="1">
                                          <a:latin typeface="Cambria Math" panose="02040503050406030204" pitchFamily="18" charset="0"/>
                                        </a:rPr>
                                      </m:ctrlPr>
                                    </m:sSubPr>
                                    <m:e>
                                      <m:r>
                                        <a:rPr lang="ru-RU" i="1">
                                          <a:latin typeface="Cambria Math" panose="02040503050406030204" pitchFamily="18" charset="0"/>
                                        </a:rPr>
                                        <m:t>𝑅</m:t>
                                      </m:r>
                                    </m:e>
                                    <m:sub>
                                      <m:r>
                                        <a:rPr lang="ru-RU" i="1">
                                          <a:latin typeface="Cambria Math" panose="02040503050406030204" pitchFamily="18" charset="0"/>
                                        </a:rPr>
                                        <m:t>𝑚</m:t>
                                      </m:r>
                                    </m:sub>
                                  </m:sSub>
                                </m:den>
                              </m:f>
                            </m:e>
                          </m:d>
                        </m:e>
                      </m:rad>
                    </m:oMath>
                  </m:oMathPara>
                </a14:m>
                <a:endParaRPr lang="ru-RU" dirty="0"/>
              </a:p>
            </p:txBody>
          </p:sp>
        </mc:Choice>
        <mc:Fallback>
          <p:sp>
            <p:nvSpPr>
              <p:cNvPr id="7" name="TextBox 6">
                <a:extLst>
                  <a:ext uri="{FF2B5EF4-FFF2-40B4-BE49-F238E27FC236}">
                    <a16:creationId xmlns:a16="http://schemas.microsoft.com/office/drawing/2014/main" id="{3FB8C6C9-2F4F-43B8-90AD-D9A91BE6357C}"/>
                  </a:ext>
                </a:extLst>
              </p:cNvPr>
              <p:cNvSpPr txBox="1">
                <a:spLocks noRot="1" noChangeAspect="1" noMove="1" noResize="1" noEditPoints="1" noAdjustHandles="1" noChangeArrowheads="1" noChangeShapeType="1" noTextEdit="1"/>
              </p:cNvSpPr>
              <p:nvPr/>
            </p:nvSpPr>
            <p:spPr>
              <a:xfrm>
                <a:off x="152400" y="5700512"/>
                <a:ext cx="6096000" cy="913648"/>
              </a:xfrm>
              <a:prstGeom prst="rect">
                <a:avLst/>
              </a:prstGeom>
              <a:blipFill>
                <a:blip r:embed="rId3"/>
                <a:stretch>
                  <a:fillRect/>
                </a:stretch>
              </a:blipFill>
            </p:spPr>
            <p:txBody>
              <a:bodyPr/>
              <a:lstStyle/>
              <a:p>
                <a:r>
                  <a:rPr lang="ru-RU">
                    <a:noFill/>
                  </a:rPr>
                  <a:t> </a:t>
                </a:r>
              </a:p>
            </p:txBody>
          </p:sp>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091560" y="358105"/>
            <a:ext cx="10008879" cy="1198880"/>
          </a:xfrm>
          <a:prstGeom prst="rect">
            <a:avLst/>
          </a:prstGeom>
          <a:noFill/>
        </p:spPr>
        <p:txBody>
          <a:bodyPr wrap="square">
            <a:spAutoFit/>
          </a:bodyPr>
          <a:lstStyle/>
          <a:p>
            <a:pPr algn="ctr"/>
            <a:r>
              <a:rPr lang="ru-RU" sz="3600" dirty="0">
                <a:latin typeface="Bahnschrift SemiBold" panose="020B0502040204020203" pitchFamily="34" charset="0"/>
                <a:cs typeface="Times New Roman" panose="02020603050405020304" pitchFamily="18" charset="0"/>
              </a:rPr>
              <a:t>Программная реализация построения графиков на </a:t>
            </a:r>
            <a:r>
              <a:rPr lang="en-US" sz="3600" dirty="0">
                <a:latin typeface="Bahnschrift SemiBold" panose="020B0502040204020203" pitchFamily="34" charset="0"/>
                <a:cs typeface="Times New Roman" panose="02020603050405020304" pitchFamily="18" charset="0"/>
              </a:rPr>
              <a:t>python</a:t>
            </a:r>
            <a:endParaRPr lang="ru-RU" sz="3600" dirty="0">
              <a:latin typeface="Bahnschrift SemiBold" panose="020B0502040204020203" pitchFamily="34" charset="0"/>
              <a:cs typeface="Times New Roman" panose="02020603050405020304" pitchFamily="18" charset="0"/>
            </a:endParaRPr>
          </a:p>
        </p:txBody>
      </p:sp>
      <p:pic>
        <p:nvPicPr>
          <p:cNvPr id="3" name="Рисунок 2">
            <a:extLst>
              <a:ext uri="{FF2B5EF4-FFF2-40B4-BE49-F238E27FC236}">
                <a16:creationId xmlns:a16="http://schemas.microsoft.com/office/drawing/2014/main" id="{42EB7062-E3C0-4FD1-9BB9-D58B5C1E44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851" y="2079338"/>
            <a:ext cx="5420579" cy="3620005"/>
          </a:xfrm>
          <a:prstGeom prst="rect">
            <a:avLst/>
          </a:prstGeom>
        </p:spPr>
      </p:pic>
      <p:pic>
        <p:nvPicPr>
          <p:cNvPr id="5" name="Рисунок 4">
            <a:extLst>
              <a:ext uri="{FF2B5EF4-FFF2-40B4-BE49-F238E27FC236}">
                <a16:creationId xmlns:a16="http://schemas.microsoft.com/office/drawing/2014/main" id="{6F01E93A-CE2D-4CA7-9FF8-5ACAEDC8CE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3667" y="2079338"/>
            <a:ext cx="5601482" cy="362000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091560" y="414546"/>
            <a:ext cx="10008879" cy="1198880"/>
          </a:xfrm>
          <a:prstGeom prst="rect">
            <a:avLst/>
          </a:prstGeom>
          <a:noFill/>
        </p:spPr>
        <p:txBody>
          <a:bodyPr wrap="square">
            <a:spAutoFit/>
          </a:bodyPr>
          <a:lstStyle/>
          <a:p>
            <a:pPr algn="ctr"/>
            <a:r>
              <a:rPr lang="ru-RU" sz="3600" dirty="0">
                <a:latin typeface="Bahnschrift SemiBold" panose="020B0502040204020203" pitchFamily="34" charset="0"/>
                <a:cs typeface="Times New Roman" panose="02020603050405020304" pitchFamily="18" charset="0"/>
              </a:rPr>
              <a:t>Программная реализация построения графиков на </a:t>
            </a:r>
            <a:r>
              <a:rPr lang="en-US" sz="3600" dirty="0">
                <a:latin typeface="Bahnschrift SemiBold" panose="020B0502040204020203" pitchFamily="34" charset="0"/>
                <a:cs typeface="Times New Roman" panose="02020603050405020304" pitchFamily="18" charset="0"/>
              </a:rPr>
              <a:t>python</a:t>
            </a:r>
            <a:endParaRPr lang="ru-RU" sz="3600" dirty="0">
              <a:latin typeface="Bahnschrift SemiBold" panose="020B0502040204020203" pitchFamily="34" charset="0"/>
              <a:cs typeface="Times New Roman" panose="02020603050405020304" pitchFamily="18" charset="0"/>
            </a:endParaRPr>
          </a:p>
        </p:txBody>
      </p:sp>
      <p:pic>
        <p:nvPicPr>
          <p:cNvPr id="4" name="Рисунок 3">
            <a:extLst>
              <a:ext uri="{FF2B5EF4-FFF2-40B4-BE49-F238E27FC236}">
                <a16:creationId xmlns:a16="http://schemas.microsoft.com/office/drawing/2014/main" id="{09E70305-3382-4142-B0EF-391F3282EE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430" y="2228479"/>
            <a:ext cx="5565928" cy="3701804"/>
          </a:xfrm>
          <a:prstGeom prst="rect">
            <a:avLst/>
          </a:prstGeom>
        </p:spPr>
      </p:pic>
      <p:pic>
        <p:nvPicPr>
          <p:cNvPr id="7" name="Рисунок 6">
            <a:extLst>
              <a:ext uri="{FF2B5EF4-FFF2-40B4-BE49-F238E27FC236}">
                <a16:creationId xmlns:a16="http://schemas.microsoft.com/office/drawing/2014/main" id="{1F6483C0-E30E-41C9-88AA-40AF364E8E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8364" y="2228479"/>
            <a:ext cx="5622673" cy="3701804"/>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091560" y="414546"/>
            <a:ext cx="10008879" cy="1198880"/>
          </a:xfrm>
          <a:prstGeom prst="rect">
            <a:avLst/>
          </a:prstGeom>
          <a:noFill/>
        </p:spPr>
        <p:txBody>
          <a:bodyPr wrap="square">
            <a:spAutoFit/>
          </a:bodyPr>
          <a:lstStyle/>
          <a:p>
            <a:pPr algn="ctr"/>
            <a:r>
              <a:rPr lang="ru-RU" sz="3600" dirty="0">
                <a:latin typeface="Bahnschrift SemiBold" panose="020B0502040204020203" pitchFamily="34" charset="0"/>
                <a:cs typeface="Times New Roman" panose="02020603050405020304" pitchFamily="18" charset="0"/>
              </a:rPr>
              <a:t>Программная реализация построения графиков на </a:t>
            </a:r>
            <a:r>
              <a:rPr lang="en-US" sz="3600" dirty="0">
                <a:latin typeface="Bahnschrift SemiBold" panose="020B0502040204020203" pitchFamily="34" charset="0"/>
                <a:cs typeface="Times New Roman" panose="02020603050405020304" pitchFamily="18" charset="0"/>
              </a:rPr>
              <a:t>python</a:t>
            </a:r>
            <a:endParaRPr lang="ru-RU" sz="3600" dirty="0">
              <a:latin typeface="Bahnschrift SemiBold" panose="020B0502040204020203" pitchFamily="34" charset="0"/>
              <a:cs typeface="Times New Roman" panose="02020603050405020304" pitchFamily="18" charset="0"/>
            </a:endParaRPr>
          </a:p>
        </p:txBody>
      </p:sp>
      <p:pic>
        <p:nvPicPr>
          <p:cNvPr id="3" name="Рисунок 2">
            <a:extLst>
              <a:ext uri="{FF2B5EF4-FFF2-40B4-BE49-F238E27FC236}">
                <a16:creationId xmlns:a16="http://schemas.microsoft.com/office/drawing/2014/main" id="{26E5E065-8A6B-40AC-AEB3-56FCEFD5F623}"/>
              </a:ext>
            </a:extLst>
          </p:cNvPr>
          <p:cNvPicPr>
            <a:picLocks noChangeAspect="1"/>
          </p:cNvPicPr>
          <p:nvPr/>
        </p:nvPicPr>
        <p:blipFill rotWithShape="1">
          <a:blip r:embed="rId2">
            <a:extLst>
              <a:ext uri="{28A0092B-C50C-407E-A947-70E740481C1C}">
                <a14:useLocalDpi xmlns:a14="http://schemas.microsoft.com/office/drawing/2010/main" val="0"/>
              </a:ext>
            </a:extLst>
          </a:blip>
          <a:srcRect r="10132"/>
          <a:stretch/>
        </p:blipFill>
        <p:spPr>
          <a:xfrm>
            <a:off x="557840" y="2142631"/>
            <a:ext cx="5310300" cy="3688163"/>
          </a:xfrm>
          <a:prstGeom prst="rect">
            <a:avLst/>
          </a:prstGeom>
        </p:spPr>
      </p:pic>
      <p:pic>
        <p:nvPicPr>
          <p:cNvPr id="6" name="Рисунок 5">
            <a:extLst>
              <a:ext uri="{FF2B5EF4-FFF2-40B4-BE49-F238E27FC236}">
                <a16:creationId xmlns:a16="http://schemas.microsoft.com/office/drawing/2014/main" id="{BA2AA986-9C2D-4A27-BD15-2BF796B35F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9946" y="2142631"/>
            <a:ext cx="5207581" cy="3688163"/>
          </a:xfrm>
          <a:prstGeom prst="rect">
            <a:avLst/>
          </a:prstGeom>
        </p:spPr>
      </p:pic>
    </p:spTree>
    <p:extLst>
      <p:ext uri="{BB962C8B-B14F-4D97-AF65-F5344CB8AC3E}">
        <p14:creationId xmlns:p14="http://schemas.microsoft.com/office/powerpoint/2010/main" val="28747181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091560" y="414546"/>
            <a:ext cx="10008879" cy="1198880"/>
          </a:xfrm>
          <a:prstGeom prst="rect">
            <a:avLst/>
          </a:prstGeom>
          <a:noFill/>
        </p:spPr>
        <p:txBody>
          <a:bodyPr wrap="square">
            <a:spAutoFit/>
          </a:bodyPr>
          <a:lstStyle/>
          <a:p>
            <a:pPr algn="ctr"/>
            <a:r>
              <a:rPr lang="ru-RU" sz="3600" dirty="0">
                <a:latin typeface="Bahnschrift SemiBold" panose="020B0502040204020203" pitchFamily="34" charset="0"/>
                <a:cs typeface="Times New Roman" panose="02020603050405020304" pitchFamily="18" charset="0"/>
              </a:rPr>
              <a:t>Программная реализация построения графиков на </a:t>
            </a:r>
            <a:r>
              <a:rPr lang="en-US" sz="3600" dirty="0">
                <a:latin typeface="Bahnschrift SemiBold" panose="020B0502040204020203" pitchFamily="34" charset="0"/>
                <a:cs typeface="Times New Roman" panose="02020603050405020304" pitchFamily="18" charset="0"/>
              </a:rPr>
              <a:t>python</a:t>
            </a:r>
            <a:endParaRPr lang="ru-RU" sz="3600" dirty="0">
              <a:latin typeface="Bahnschrift SemiBold" panose="020B0502040204020203" pitchFamily="34" charset="0"/>
              <a:cs typeface="Times New Roman" panose="02020603050405020304" pitchFamily="18" charset="0"/>
            </a:endParaRPr>
          </a:p>
        </p:txBody>
      </p:sp>
      <p:pic>
        <p:nvPicPr>
          <p:cNvPr id="5" name="Изображение 18">
            <a:extLst>
              <a:ext uri="{FF2B5EF4-FFF2-40B4-BE49-F238E27FC236}">
                <a16:creationId xmlns:a16="http://schemas.microsoft.com/office/drawing/2014/main" id="{F9E8CFB3-453B-4B6B-AD46-9AC9E2A91154}"/>
              </a:ext>
            </a:extLst>
          </p:cNvPr>
          <p:cNvPicPr>
            <a:picLocks noChangeAspect="1"/>
          </p:cNvPicPr>
          <p:nvPr/>
        </p:nvPicPr>
        <p:blipFill>
          <a:blip r:embed="rId2"/>
          <a:stretch>
            <a:fillRect/>
          </a:stretch>
        </p:blipFill>
        <p:spPr>
          <a:xfrm>
            <a:off x="2676337" y="2164418"/>
            <a:ext cx="6839326" cy="4279036"/>
          </a:xfrm>
          <a:prstGeom prst="rect">
            <a:avLst/>
          </a:prstGeom>
        </p:spPr>
      </p:pic>
    </p:spTree>
    <p:extLst>
      <p:ext uri="{BB962C8B-B14F-4D97-AF65-F5344CB8AC3E}">
        <p14:creationId xmlns:p14="http://schemas.microsoft.com/office/powerpoint/2010/main" val="3596382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altLang="en-US">
                <a:latin typeface="Bahnschrift SemiBold" panose="020B0502040204020203" pitchFamily="34" charset="0"/>
                <a:cs typeface="Bahnschrift SemiBold" panose="020B0502040204020203" pitchFamily="34" charset="0"/>
              </a:rPr>
              <a:t>Описание полёта</a:t>
            </a:r>
          </a:p>
        </p:txBody>
      </p:sp>
      <p:sp>
        <p:nvSpPr>
          <p:cNvPr id="3" name="Замещающее содержимое 2"/>
          <p:cNvSpPr>
            <a:spLocks noGrp="1"/>
          </p:cNvSpPr>
          <p:nvPr>
            <p:ph sz="half" idx="1"/>
          </p:nvPr>
        </p:nvSpPr>
        <p:spPr/>
        <p:txBody>
          <a:bodyPr>
            <a:normAutofit/>
          </a:bodyPr>
          <a:lstStyle/>
          <a:p>
            <a:pPr marL="457200" indent="-457200">
              <a:buAutoNum type="arabicParenR"/>
            </a:pPr>
            <a:r>
              <a:rPr lang="ru-RU" altLang="en-US" sz="2400" dirty="0">
                <a:latin typeface="Bahnschrift SemiBold" panose="020B0502040204020203" pitchFamily="34" charset="0"/>
                <a:cs typeface="Bahnschrift SemiBold" panose="020B0502040204020203" pitchFamily="34" charset="0"/>
              </a:rPr>
              <a:t>Начинаем свой гравитационный разворот с уменьшения угла тангажа до 45 градусов на интервале изменения скорости с 50м/с по 250м/с Сбрасываем обтекатель на высоте 40000м.</a:t>
            </a:r>
          </a:p>
        </p:txBody>
      </p:sp>
      <p:pic>
        <p:nvPicPr>
          <p:cNvPr id="8" name="Изображение 1"/>
          <p:cNvPicPr>
            <a:picLocks noGrp="1" noChangeAspect="1"/>
          </p:cNvPicPr>
          <p:nvPr>
            <p:ph sz="half" idx="2"/>
          </p:nvPr>
        </p:nvPicPr>
        <p:blipFill>
          <a:blip r:embed="rId2"/>
          <a:stretch>
            <a:fillRect/>
          </a:stretch>
        </p:blipFill>
        <p:spPr>
          <a:xfrm>
            <a:off x="6191885" y="1691005"/>
            <a:ext cx="5810885" cy="456692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altLang="en-US">
                <a:latin typeface="Bahnschrift SemiBold" panose="020B0502040204020203" pitchFamily="34" charset="0"/>
                <a:cs typeface="Bahnschrift SemiBold" panose="020B0502040204020203" pitchFamily="34" charset="0"/>
              </a:rPr>
              <a:t>Описание полёта</a:t>
            </a:r>
          </a:p>
        </p:txBody>
      </p:sp>
      <p:sp>
        <p:nvSpPr>
          <p:cNvPr id="3" name="Замещающее содержимое 2"/>
          <p:cNvSpPr>
            <a:spLocks noGrp="1"/>
          </p:cNvSpPr>
          <p:nvPr>
            <p:ph sz="half" idx="1"/>
          </p:nvPr>
        </p:nvSpPr>
        <p:spPr/>
        <p:txBody>
          <a:bodyPr/>
          <a:lstStyle/>
          <a:p>
            <a:r>
              <a:rPr lang="ru-RU" altLang="en-US">
                <a:latin typeface="Bahnschrift SemiBold" panose="020B0502040204020203" pitchFamily="34" charset="0"/>
                <a:cs typeface="Bahnschrift SemiBold" panose="020B0502040204020203" pitchFamily="34" charset="0"/>
              </a:rPr>
              <a:t>2</a:t>
            </a:r>
            <a:r>
              <a:rPr lang="ru-RU" altLang="en-US" sz="2400">
                <a:latin typeface="Bahnschrift SemiBold" panose="020B0502040204020203" pitchFamily="34" charset="0"/>
                <a:cs typeface="Bahnschrift SemiBold" panose="020B0502040204020203" pitchFamily="34" charset="0"/>
              </a:rPr>
              <a:t>) Отделение первой ступени происходит на высоте 80000м через 304 секунды после начала полёта.</a:t>
            </a:r>
          </a:p>
        </p:txBody>
      </p:sp>
      <p:pic>
        <p:nvPicPr>
          <p:cNvPr id="5" name="Замещающее содержимое 4"/>
          <p:cNvPicPr>
            <a:picLocks noGrp="1" noChangeAspect="1"/>
          </p:cNvPicPr>
          <p:nvPr>
            <p:ph sz="half" idx="2"/>
          </p:nvPr>
        </p:nvPicPr>
        <p:blipFill>
          <a:blip r:embed="rId2"/>
          <a:stretch>
            <a:fillRect/>
          </a:stretch>
        </p:blipFill>
        <p:spPr>
          <a:xfrm>
            <a:off x="5915660" y="1937385"/>
            <a:ext cx="6026150" cy="4128135"/>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altLang="en-US">
                <a:latin typeface="Bahnschrift SemiBold" panose="020B0502040204020203" pitchFamily="34" charset="0"/>
                <a:cs typeface="Bahnschrift SemiBold" panose="020B0502040204020203" pitchFamily="34" charset="0"/>
              </a:rPr>
              <a:t>Описание полёта</a:t>
            </a:r>
          </a:p>
        </p:txBody>
      </p:sp>
      <p:sp>
        <p:nvSpPr>
          <p:cNvPr id="3" name="Замещающее содержимое 2"/>
          <p:cNvSpPr>
            <a:spLocks noGrp="1"/>
          </p:cNvSpPr>
          <p:nvPr>
            <p:ph sz="half" idx="1"/>
          </p:nvPr>
        </p:nvSpPr>
        <p:spPr/>
        <p:txBody>
          <a:bodyPr/>
          <a:lstStyle/>
          <a:p>
            <a:r>
              <a:rPr lang="ru-RU" altLang="en-US" sz="2400" dirty="0">
                <a:latin typeface="Bahnschrift SemiBold" panose="020B0502040204020203" pitchFamily="34" charset="0"/>
                <a:cs typeface="Bahnschrift SemiBold" panose="020B0502040204020203" pitchFamily="34" charset="0"/>
              </a:rPr>
              <a:t>3) Наблюдаем отделение посадочного модуля</a:t>
            </a:r>
          </a:p>
        </p:txBody>
      </p:sp>
      <p:pic>
        <p:nvPicPr>
          <p:cNvPr id="6" name="Замещающее содержимое 5"/>
          <p:cNvPicPr>
            <a:picLocks noGrp="1" noChangeAspect="1"/>
          </p:cNvPicPr>
          <p:nvPr>
            <p:ph sz="half" idx="2"/>
          </p:nvPr>
        </p:nvPicPr>
        <p:blipFill>
          <a:blip r:embed="rId2"/>
          <a:stretch>
            <a:fillRect/>
          </a:stretch>
        </p:blipFill>
        <p:spPr>
          <a:xfrm>
            <a:off x="5704840" y="2280920"/>
            <a:ext cx="5648960" cy="317754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altLang="en-US">
                <a:latin typeface="Bahnschrift SemiBold" panose="020B0502040204020203" pitchFamily="34" charset="0"/>
                <a:cs typeface="Bahnschrift SemiBold" panose="020B0502040204020203" pitchFamily="34" charset="0"/>
              </a:rPr>
              <a:t>Описание полёта</a:t>
            </a:r>
          </a:p>
        </p:txBody>
      </p:sp>
      <p:sp>
        <p:nvSpPr>
          <p:cNvPr id="3" name="Замещающее содержимое 2"/>
          <p:cNvSpPr>
            <a:spLocks noGrp="1"/>
          </p:cNvSpPr>
          <p:nvPr>
            <p:ph sz="half" idx="1"/>
          </p:nvPr>
        </p:nvSpPr>
        <p:spPr>
          <a:xfrm>
            <a:off x="838200" y="1825625"/>
            <a:ext cx="5181600" cy="4351338"/>
          </a:xfrm>
        </p:spPr>
        <p:txBody>
          <a:bodyPr>
            <a:noAutofit/>
          </a:bodyPr>
          <a:lstStyle/>
          <a:p>
            <a:r>
              <a:rPr lang="ru-RU" altLang="en-US" sz="2000">
                <a:latin typeface="Bahnschrift SemiBold" panose="020B0502040204020203" pitchFamily="34" charset="0"/>
                <a:cs typeface="Bahnschrift SemiBold" panose="020B0502040204020203" pitchFamily="34" charset="0"/>
              </a:rPr>
              <a:t>4) Перед входом в атмосферу выключаем SAS. Это переориентирует сердечник зонда для лучшего управления посадкой. Снова включаем SAS для стабилизации зонда. После того, как парашют раскрыт, нужно снять теплозащитный экран. На высоте 2500м включаем посадочные двигатели в зонде. Увеличиваем газ до максимума на высоте 2000 м, чтобы замедлить спуск.  Как только скорость упадет до 20 м/с, отключаем посадочные двигатели. Опускаем вездеход на небесный кран.</a:t>
            </a:r>
          </a:p>
        </p:txBody>
      </p:sp>
      <p:pic>
        <p:nvPicPr>
          <p:cNvPr id="5" name="Замещающее содержимое 4"/>
          <p:cNvPicPr>
            <a:picLocks noGrp="1" noChangeAspect="1"/>
          </p:cNvPicPr>
          <p:nvPr>
            <p:ph sz="half" idx="2"/>
          </p:nvPr>
        </p:nvPicPr>
        <p:blipFill>
          <a:blip r:embed="rId2"/>
          <a:stretch>
            <a:fillRect/>
          </a:stretch>
        </p:blipFill>
        <p:spPr>
          <a:xfrm>
            <a:off x="6232525" y="2056130"/>
            <a:ext cx="5506720" cy="41211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en-US" altLang="ru-RU">
                <a:latin typeface="Bahnschrift SemiBold" panose="020B0502040204020203" pitchFamily="34" charset="0"/>
                <a:cs typeface="Bahnschrift SemiBold" panose="020B0502040204020203" pitchFamily="34" charset="0"/>
              </a:rPr>
              <a:t>C</a:t>
            </a:r>
            <a:r>
              <a:rPr lang="ru-RU" altLang="ru-RU">
                <a:latin typeface="Bahnschrift SemiBold" panose="020B0502040204020203" pitchFamily="34" charset="0"/>
                <a:cs typeface="Bahnschrift SemiBold" panose="020B0502040204020203" pitchFamily="34" charset="0"/>
              </a:rPr>
              <a:t>равнительная таблица</a:t>
            </a:r>
          </a:p>
        </p:txBody>
      </p:sp>
      <p:graphicFrame>
        <p:nvGraphicFramePr>
          <p:cNvPr id="9" name="Замещающее содержимое 8"/>
          <p:cNvGraphicFramePr>
            <a:graphicFrameLocks noGrp="1"/>
          </p:cNvGraphicFramePr>
          <p:nvPr>
            <p:ph sz="half" idx="1"/>
          </p:nvPr>
        </p:nvGraphicFramePr>
        <p:xfrm>
          <a:off x="257175" y="1582420"/>
          <a:ext cx="11798300" cy="5092700"/>
        </p:xfrm>
        <a:graphic>
          <a:graphicData uri="http://schemas.openxmlformats.org/drawingml/2006/table">
            <a:tbl>
              <a:tblPr firstRow="1" bandRow="1">
                <a:tableStyleId>{5C22544A-7EE6-4342-B048-85BDC9FD1C3A}</a:tableStyleId>
              </a:tblPr>
              <a:tblGrid>
                <a:gridCol w="1012190">
                  <a:extLst>
                    <a:ext uri="{9D8B030D-6E8A-4147-A177-3AD203B41FA5}">
                      <a16:colId xmlns:a16="http://schemas.microsoft.com/office/drawing/2014/main" val="20000"/>
                    </a:ext>
                  </a:extLst>
                </a:gridCol>
                <a:gridCol w="1102360">
                  <a:extLst>
                    <a:ext uri="{9D8B030D-6E8A-4147-A177-3AD203B41FA5}">
                      <a16:colId xmlns:a16="http://schemas.microsoft.com/office/drawing/2014/main" val="20001"/>
                    </a:ext>
                  </a:extLst>
                </a:gridCol>
                <a:gridCol w="1305560">
                  <a:extLst>
                    <a:ext uri="{9D8B030D-6E8A-4147-A177-3AD203B41FA5}">
                      <a16:colId xmlns:a16="http://schemas.microsoft.com/office/drawing/2014/main" val="20002"/>
                    </a:ext>
                  </a:extLst>
                </a:gridCol>
                <a:gridCol w="1165225">
                  <a:extLst>
                    <a:ext uri="{9D8B030D-6E8A-4147-A177-3AD203B41FA5}">
                      <a16:colId xmlns:a16="http://schemas.microsoft.com/office/drawing/2014/main" val="20003"/>
                    </a:ext>
                  </a:extLst>
                </a:gridCol>
                <a:gridCol w="1411605">
                  <a:extLst>
                    <a:ext uri="{9D8B030D-6E8A-4147-A177-3AD203B41FA5}">
                      <a16:colId xmlns:a16="http://schemas.microsoft.com/office/drawing/2014/main" val="20004"/>
                    </a:ext>
                  </a:extLst>
                </a:gridCol>
                <a:gridCol w="1469390">
                  <a:extLst>
                    <a:ext uri="{9D8B030D-6E8A-4147-A177-3AD203B41FA5}">
                      <a16:colId xmlns:a16="http://schemas.microsoft.com/office/drawing/2014/main" val="20005"/>
                    </a:ext>
                  </a:extLst>
                </a:gridCol>
                <a:gridCol w="1149985">
                  <a:extLst>
                    <a:ext uri="{9D8B030D-6E8A-4147-A177-3AD203B41FA5}">
                      <a16:colId xmlns:a16="http://schemas.microsoft.com/office/drawing/2014/main" val="20006"/>
                    </a:ext>
                  </a:extLst>
                </a:gridCol>
                <a:gridCol w="1083945">
                  <a:extLst>
                    <a:ext uri="{9D8B030D-6E8A-4147-A177-3AD203B41FA5}">
                      <a16:colId xmlns:a16="http://schemas.microsoft.com/office/drawing/2014/main" val="20007"/>
                    </a:ext>
                  </a:extLst>
                </a:gridCol>
                <a:gridCol w="1102360">
                  <a:extLst>
                    <a:ext uri="{9D8B030D-6E8A-4147-A177-3AD203B41FA5}">
                      <a16:colId xmlns:a16="http://schemas.microsoft.com/office/drawing/2014/main" val="20008"/>
                    </a:ext>
                  </a:extLst>
                </a:gridCol>
                <a:gridCol w="995680">
                  <a:extLst>
                    <a:ext uri="{9D8B030D-6E8A-4147-A177-3AD203B41FA5}">
                      <a16:colId xmlns:a16="http://schemas.microsoft.com/office/drawing/2014/main" val="20009"/>
                    </a:ext>
                  </a:extLst>
                </a:gridCol>
              </a:tblGrid>
              <a:tr h="1123315">
                <a:tc>
                  <a:txBody>
                    <a:bodyPr/>
                    <a:lstStyle/>
                    <a:p>
                      <a:pPr>
                        <a:buNone/>
                      </a:pPr>
                      <a:r>
                        <a:rPr lang="ru-RU" altLang="en-US" sz="1600">
                          <a:latin typeface="Bahnschrift SemiBold" panose="020B0502040204020203" pitchFamily="34" charset="0"/>
                          <a:cs typeface="Bahnschrift SemiBold" panose="020B0502040204020203" pitchFamily="34" charset="0"/>
                        </a:rPr>
                        <a:t>Момент</a:t>
                      </a:r>
                    </a:p>
                    <a:p>
                      <a:pPr>
                        <a:buNone/>
                      </a:pPr>
                      <a:r>
                        <a:rPr lang="ru-RU" altLang="en-US" sz="1600">
                          <a:latin typeface="Bahnschrift SemiBold" panose="020B0502040204020203" pitchFamily="34" charset="0"/>
                          <a:cs typeface="Bahnschrift SemiBold" panose="020B0502040204020203" pitchFamily="34" charset="0"/>
                        </a:rPr>
                        <a:t>времени</a:t>
                      </a:r>
                    </a:p>
                  </a:txBody>
                  <a:tcPr/>
                </a:tc>
                <a:tc>
                  <a:txBody>
                    <a:bodyPr/>
                    <a:lstStyle/>
                    <a:p>
                      <a:pPr>
                        <a:buNone/>
                      </a:pPr>
                      <a:r>
                        <a:rPr lang="ru-RU" altLang="ru-RU" sz="1600">
                          <a:latin typeface="Bahnschrift SemiBold" panose="020B0502040204020203" pitchFamily="34" charset="0"/>
                          <a:cs typeface="Bahnschrift SemiBold" panose="020B0502040204020203" pitchFamily="34" charset="0"/>
                        </a:rPr>
                        <a:t>Скорость</a:t>
                      </a:r>
                    </a:p>
                    <a:p>
                      <a:pPr>
                        <a:buNone/>
                      </a:pPr>
                      <a:r>
                        <a:rPr lang="ru-RU" altLang="ru-RU" sz="1600">
                          <a:latin typeface="Bahnschrift SemiBold" panose="020B0502040204020203" pitchFamily="34" charset="0"/>
                          <a:cs typeface="Bahnschrift SemiBold" panose="020B0502040204020203" pitchFamily="34" charset="0"/>
                        </a:rPr>
                        <a:t>(модель)</a:t>
                      </a:r>
                    </a:p>
                  </a:txBody>
                  <a:tcPr/>
                </a:tc>
                <a:tc>
                  <a:txBody>
                    <a:bodyPr/>
                    <a:lstStyle/>
                    <a:p>
                      <a:pPr>
                        <a:buNone/>
                      </a:pPr>
                      <a:r>
                        <a:rPr lang="ru-RU" altLang="en-US" sz="1600">
                          <a:latin typeface="Bahnschrift SemiBold" panose="020B0502040204020203" pitchFamily="34" charset="0"/>
                          <a:cs typeface="Bahnschrift SemiBold" panose="020B0502040204020203" pitchFamily="34" charset="0"/>
                        </a:rPr>
                        <a:t>Скорость</a:t>
                      </a:r>
                    </a:p>
                    <a:p>
                      <a:pPr>
                        <a:buNone/>
                      </a:pPr>
                      <a:r>
                        <a:rPr lang="ru-RU" altLang="en-US" sz="1600">
                          <a:latin typeface="Bahnschrift SemiBold" panose="020B0502040204020203" pitchFamily="34" charset="0"/>
                          <a:cs typeface="Bahnschrift SemiBold" panose="020B0502040204020203" pitchFamily="34" charset="0"/>
                        </a:rPr>
                        <a:t>(</a:t>
                      </a:r>
                      <a:r>
                        <a:rPr lang="en-US" altLang="en-US" sz="1600">
                          <a:latin typeface="Bahnschrift SemiBold" panose="020B0502040204020203" pitchFamily="34" charset="0"/>
                          <a:cs typeface="Bahnschrift SemiBold" panose="020B0502040204020203" pitchFamily="34" charset="0"/>
                        </a:rPr>
                        <a:t>KSP)</a:t>
                      </a:r>
                    </a:p>
                  </a:txBody>
                  <a:tcPr/>
                </a:tc>
                <a:tc>
                  <a:txBody>
                    <a:bodyPr/>
                    <a:lstStyle/>
                    <a:p>
                      <a:pPr>
                        <a:buNone/>
                      </a:pPr>
                      <a:r>
                        <a:rPr lang="ru-RU" altLang="ru-RU" sz="1600">
                          <a:latin typeface="Bahnschrift SemiBold" panose="020B0502040204020203" pitchFamily="34" charset="0"/>
                          <a:cs typeface="Bahnschrift SemiBold" panose="020B0502040204020203" pitchFamily="34" charset="0"/>
                        </a:rPr>
                        <a:t>Расхождение</a:t>
                      </a:r>
                    </a:p>
                  </a:txBody>
                  <a:tcPr/>
                </a:tc>
                <a:tc>
                  <a:txBody>
                    <a:bodyPr/>
                    <a:lstStyle/>
                    <a:p>
                      <a:pPr>
                        <a:buNone/>
                      </a:pPr>
                      <a:r>
                        <a:rPr lang="ru-RU" altLang="en-US" sz="1600">
                          <a:latin typeface="Bahnschrift SemiBold" panose="020B0502040204020203" pitchFamily="34" charset="0"/>
                          <a:cs typeface="Bahnschrift SemiBold" panose="020B0502040204020203" pitchFamily="34" charset="0"/>
                        </a:rPr>
                        <a:t>Ускорение</a:t>
                      </a:r>
                    </a:p>
                    <a:p>
                      <a:pPr>
                        <a:buNone/>
                      </a:pPr>
                      <a:r>
                        <a:rPr lang="ru-RU" altLang="en-US" sz="1600">
                          <a:latin typeface="Bahnschrift SemiBold" panose="020B0502040204020203" pitchFamily="34" charset="0"/>
                          <a:cs typeface="Bahnschrift SemiBold" panose="020B0502040204020203" pitchFamily="34" charset="0"/>
                        </a:rPr>
                        <a:t>(модель</a:t>
                      </a:r>
                      <a:r>
                        <a:rPr lang="en-US" altLang="en-US" sz="1600">
                          <a:latin typeface="Bahnschrift SemiBold" panose="020B0502040204020203" pitchFamily="34" charset="0"/>
                          <a:cs typeface="Bahnschrift SemiBold" panose="020B0502040204020203" pitchFamily="34" charset="0"/>
                        </a:rPr>
                        <a:t>)</a:t>
                      </a:r>
                    </a:p>
                  </a:txBody>
                  <a:tcPr/>
                </a:tc>
                <a:tc>
                  <a:txBody>
                    <a:bodyPr/>
                    <a:lstStyle/>
                    <a:p>
                      <a:pPr>
                        <a:buNone/>
                      </a:pPr>
                      <a:r>
                        <a:rPr lang="ru-RU" altLang="ru-RU" sz="1600">
                          <a:latin typeface="Bahnschrift SemiBold" panose="020B0502040204020203" pitchFamily="34" charset="0"/>
                          <a:cs typeface="Bahnschrift SemiBold" panose="020B0502040204020203" pitchFamily="34" charset="0"/>
                        </a:rPr>
                        <a:t>Ускорение</a:t>
                      </a:r>
                    </a:p>
                    <a:p>
                      <a:pPr>
                        <a:buNone/>
                      </a:pPr>
                      <a:r>
                        <a:rPr lang="ru-RU" altLang="ru-RU" sz="1600">
                          <a:latin typeface="Bahnschrift SemiBold" panose="020B0502040204020203" pitchFamily="34" charset="0"/>
                          <a:cs typeface="Bahnschrift SemiBold" panose="020B0502040204020203" pitchFamily="34" charset="0"/>
                        </a:rPr>
                        <a:t>(</a:t>
                      </a:r>
                      <a:r>
                        <a:rPr lang="en-US" altLang="ru-RU" sz="1600">
                          <a:latin typeface="Bahnschrift SemiBold" panose="020B0502040204020203" pitchFamily="34" charset="0"/>
                          <a:cs typeface="Bahnschrift SemiBold" panose="020B0502040204020203" pitchFamily="34" charset="0"/>
                        </a:rPr>
                        <a:t>KSP)</a:t>
                      </a:r>
                    </a:p>
                  </a:txBody>
                  <a:tcPr/>
                </a:tc>
                <a:tc>
                  <a:txBody>
                    <a:bodyPr/>
                    <a:lstStyle/>
                    <a:p>
                      <a:pPr>
                        <a:buNone/>
                      </a:pPr>
                      <a:r>
                        <a:rPr lang="ru-RU" altLang="ru-RU" sz="1600">
                          <a:latin typeface="Bahnschrift SemiBold" panose="020B0502040204020203" pitchFamily="34" charset="0"/>
                          <a:cs typeface="Bahnschrift SemiBold" panose="020B0502040204020203" pitchFamily="34" charset="0"/>
                        </a:rPr>
                        <a:t>Расхождение</a:t>
                      </a:r>
                    </a:p>
                  </a:txBody>
                  <a:tcPr/>
                </a:tc>
                <a:tc>
                  <a:txBody>
                    <a:bodyPr/>
                    <a:lstStyle/>
                    <a:p>
                      <a:pPr>
                        <a:buNone/>
                      </a:pPr>
                      <a:r>
                        <a:rPr lang="ru-RU" altLang="en-US" sz="1600">
                          <a:latin typeface="Bahnschrift SemiBold" panose="020B0502040204020203" pitchFamily="34" charset="0"/>
                          <a:cs typeface="Bahnschrift SemiBold" panose="020B0502040204020203" pitchFamily="34" charset="0"/>
                        </a:rPr>
                        <a:t>Масса</a:t>
                      </a:r>
                    </a:p>
                    <a:p>
                      <a:pPr>
                        <a:buNone/>
                      </a:pPr>
                      <a:r>
                        <a:rPr lang="ru-RU" altLang="en-US" sz="1600">
                          <a:latin typeface="Bahnschrift SemiBold" panose="020B0502040204020203" pitchFamily="34" charset="0"/>
                          <a:cs typeface="Bahnschrift SemiBold" panose="020B0502040204020203" pitchFamily="34" charset="0"/>
                        </a:rPr>
                        <a:t>(модель</a:t>
                      </a:r>
                      <a:r>
                        <a:rPr lang="en-US" altLang="en-US" sz="1600">
                          <a:latin typeface="Bahnschrift SemiBold" panose="020B0502040204020203" pitchFamily="34" charset="0"/>
                          <a:cs typeface="Bahnschrift SemiBold" panose="020B0502040204020203" pitchFamily="34" charset="0"/>
                        </a:rPr>
                        <a:t>)</a:t>
                      </a:r>
                    </a:p>
                  </a:txBody>
                  <a:tcPr/>
                </a:tc>
                <a:tc>
                  <a:txBody>
                    <a:bodyPr/>
                    <a:lstStyle/>
                    <a:p>
                      <a:pPr>
                        <a:buNone/>
                      </a:pPr>
                      <a:r>
                        <a:rPr lang="ru-RU" altLang="en-US" sz="1600">
                          <a:latin typeface="Bahnschrift SemiBold" panose="020B0502040204020203" pitchFamily="34" charset="0"/>
                          <a:cs typeface="Bahnschrift SemiBold" panose="020B0502040204020203" pitchFamily="34" charset="0"/>
                        </a:rPr>
                        <a:t>Масса(</a:t>
                      </a:r>
                      <a:r>
                        <a:rPr lang="en-US" altLang="en-US" sz="1600">
                          <a:latin typeface="Bahnschrift SemiBold" panose="020B0502040204020203" pitchFamily="34" charset="0"/>
                          <a:cs typeface="Bahnschrift SemiBold" panose="020B0502040204020203" pitchFamily="34" charset="0"/>
                        </a:rPr>
                        <a:t>KSP)</a:t>
                      </a:r>
                    </a:p>
                  </a:txBody>
                  <a:tcPr/>
                </a:tc>
                <a:tc>
                  <a:txBody>
                    <a:bodyPr/>
                    <a:lstStyle/>
                    <a:p>
                      <a:pPr>
                        <a:buNone/>
                      </a:pPr>
                      <a:r>
                        <a:rPr lang="ru-RU" altLang="ru-RU" sz="1600">
                          <a:latin typeface="Bahnschrift SemiBold" panose="020B0502040204020203" pitchFamily="34" charset="0"/>
                          <a:cs typeface="Bahnschrift SemiBold" panose="020B0502040204020203" pitchFamily="34" charset="0"/>
                        </a:rPr>
                        <a:t>Расхождение</a:t>
                      </a:r>
                    </a:p>
                  </a:txBody>
                  <a:tcPr/>
                </a:tc>
                <a:extLst>
                  <a:ext uri="{0D108BD9-81ED-4DB2-BD59-A6C34878D82A}">
                    <a16:rowId xmlns:a16="http://schemas.microsoft.com/office/drawing/2014/main" val="10000"/>
                  </a:ext>
                </a:extLst>
              </a:tr>
              <a:tr h="993140">
                <a:tc>
                  <a:txBody>
                    <a:bodyPr/>
                    <a:lstStyle/>
                    <a:p>
                      <a:pPr>
                        <a:buNone/>
                      </a:pPr>
                      <a:r>
                        <a:rPr lang="ru-RU" altLang="en-US"/>
                        <a:t>100сек</a:t>
                      </a:r>
                    </a:p>
                  </a:txBody>
                  <a:tcPr/>
                </a:tc>
                <a:tc>
                  <a:txBody>
                    <a:bodyPr/>
                    <a:lstStyle/>
                    <a:p>
                      <a:pPr>
                        <a:buNone/>
                      </a:pPr>
                      <a:r>
                        <a:rPr lang="en-US" altLang="ru-RU"/>
                        <a:t>956.2</a:t>
                      </a:r>
                    </a:p>
                  </a:txBody>
                  <a:tcPr/>
                </a:tc>
                <a:tc>
                  <a:txBody>
                    <a:bodyPr/>
                    <a:lstStyle/>
                    <a:p>
                      <a:pPr>
                        <a:buNone/>
                      </a:pPr>
                      <a:r>
                        <a:rPr lang="en-US" altLang="ru-RU"/>
                        <a:t>1253</a:t>
                      </a:r>
                    </a:p>
                  </a:txBody>
                  <a:tcPr/>
                </a:tc>
                <a:tc>
                  <a:txBody>
                    <a:bodyPr/>
                    <a:lstStyle/>
                    <a:p>
                      <a:pPr>
                        <a:buNone/>
                      </a:pPr>
                      <a:r>
                        <a:rPr lang="en-US" altLang="ru-RU"/>
                        <a:t>-22%</a:t>
                      </a:r>
                    </a:p>
                  </a:txBody>
                  <a:tcPr/>
                </a:tc>
                <a:tc>
                  <a:txBody>
                    <a:bodyPr/>
                    <a:lstStyle/>
                    <a:p>
                      <a:pPr>
                        <a:buNone/>
                      </a:pPr>
                      <a:r>
                        <a:rPr lang="en-US" altLang="ru-RU"/>
                        <a:t>13.2</a:t>
                      </a:r>
                    </a:p>
                  </a:txBody>
                  <a:tcPr/>
                </a:tc>
                <a:tc>
                  <a:txBody>
                    <a:bodyPr/>
                    <a:lstStyle/>
                    <a:p>
                      <a:pPr>
                        <a:buNone/>
                      </a:pPr>
                      <a:r>
                        <a:rPr lang="en-US" altLang="ru-RU"/>
                        <a:t>21.9</a:t>
                      </a:r>
                    </a:p>
                  </a:txBody>
                  <a:tcPr/>
                </a:tc>
                <a:tc>
                  <a:txBody>
                    <a:bodyPr/>
                    <a:lstStyle/>
                    <a:p>
                      <a:pPr>
                        <a:buNone/>
                      </a:pPr>
                      <a:r>
                        <a:rPr lang="en-US" altLang="ru-RU"/>
                        <a:t>-39%</a:t>
                      </a:r>
                    </a:p>
                  </a:txBody>
                  <a:tcPr/>
                </a:tc>
                <a:tc>
                  <a:txBody>
                    <a:bodyPr/>
                    <a:lstStyle/>
                    <a:p>
                      <a:pPr>
                        <a:buNone/>
                      </a:pPr>
                      <a:r>
                        <a:rPr lang="en-US" altLang="ru-RU"/>
                        <a:t>379685</a:t>
                      </a:r>
                    </a:p>
                  </a:txBody>
                  <a:tcPr/>
                </a:tc>
                <a:tc>
                  <a:txBody>
                    <a:bodyPr/>
                    <a:lstStyle/>
                    <a:p>
                      <a:pPr>
                        <a:buNone/>
                      </a:pPr>
                      <a:r>
                        <a:rPr lang="en-US" altLang="ru-RU"/>
                        <a:t>335576</a:t>
                      </a:r>
                    </a:p>
                  </a:txBody>
                  <a:tcPr/>
                </a:tc>
                <a:tc>
                  <a:txBody>
                    <a:bodyPr/>
                    <a:lstStyle/>
                    <a:p>
                      <a:pPr>
                        <a:buNone/>
                      </a:pPr>
                      <a:r>
                        <a:rPr lang="en-US" altLang="ru-RU"/>
                        <a:t>13%</a:t>
                      </a:r>
                    </a:p>
                  </a:txBody>
                  <a:tcPr/>
                </a:tc>
                <a:extLst>
                  <a:ext uri="{0D108BD9-81ED-4DB2-BD59-A6C34878D82A}">
                    <a16:rowId xmlns:a16="http://schemas.microsoft.com/office/drawing/2014/main" val="10001"/>
                  </a:ext>
                </a:extLst>
              </a:tr>
              <a:tr h="991870">
                <a:tc>
                  <a:txBody>
                    <a:bodyPr/>
                    <a:lstStyle/>
                    <a:p>
                      <a:pPr>
                        <a:buNone/>
                      </a:pPr>
                      <a:r>
                        <a:rPr lang="ru-RU" altLang="en-US"/>
                        <a:t>120сек</a:t>
                      </a:r>
                    </a:p>
                  </a:txBody>
                  <a:tcPr/>
                </a:tc>
                <a:tc>
                  <a:txBody>
                    <a:bodyPr/>
                    <a:lstStyle/>
                    <a:p>
                      <a:pPr>
                        <a:buNone/>
                      </a:pPr>
                      <a:r>
                        <a:rPr lang="en-US" altLang="ru-RU"/>
                        <a:t>1254.3</a:t>
                      </a:r>
                    </a:p>
                  </a:txBody>
                  <a:tcPr/>
                </a:tc>
                <a:tc>
                  <a:txBody>
                    <a:bodyPr/>
                    <a:lstStyle/>
                    <a:p>
                      <a:pPr>
                        <a:buNone/>
                      </a:pPr>
                      <a:r>
                        <a:rPr lang="en-US" altLang="ru-RU"/>
                        <a:t>1743</a:t>
                      </a:r>
                    </a:p>
                  </a:txBody>
                  <a:tcPr/>
                </a:tc>
                <a:tc>
                  <a:txBody>
                    <a:bodyPr/>
                    <a:lstStyle/>
                    <a:p>
                      <a:pPr>
                        <a:buNone/>
                      </a:pPr>
                      <a:r>
                        <a:rPr lang="en-US" altLang="ru-RU"/>
                        <a:t>-28%</a:t>
                      </a:r>
                    </a:p>
                  </a:txBody>
                  <a:tcPr/>
                </a:tc>
                <a:tc>
                  <a:txBody>
                    <a:bodyPr/>
                    <a:lstStyle/>
                    <a:p>
                      <a:pPr>
                        <a:buNone/>
                      </a:pPr>
                      <a:r>
                        <a:rPr lang="en-US" altLang="ru-RU"/>
                        <a:t>15.9</a:t>
                      </a:r>
                    </a:p>
                  </a:txBody>
                  <a:tcPr/>
                </a:tc>
                <a:tc>
                  <a:txBody>
                    <a:bodyPr/>
                    <a:lstStyle/>
                    <a:p>
                      <a:pPr>
                        <a:buNone/>
                      </a:pPr>
                      <a:r>
                        <a:rPr lang="en-US" altLang="ru-RU"/>
                        <a:t>29.6</a:t>
                      </a:r>
                    </a:p>
                  </a:txBody>
                  <a:tcPr/>
                </a:tc>
                <a:tc>
                  <a:txBody>
                    <a:bodyPr/>
                    <a:lstStyle/>
                    <a:p>
                      <a:pPr>
                        <a:buNone/>
                      </a:pPr>
                      <a:r>
                        <a:rPr lang="en-US" altLang="ru-RU"/>
                        <a:t>-46%</a:t>
                      </a:r>
                    </a:p>
                  </a:txBody>
                  <a:tcPr/>
                </a:tc>
                <a:tc>
                  <a:txBody>
                    <a:bodyPr/>
                    <a:lstStyle/>
                    <a:p>
                      <a:pPr>
                        <a:buNone/>
                      </a:pPr>
                      <a:r>
                        <a:rPr lang="en-US" altLang="ru-RU"/>
                        <a:t>341685</a:t>
                      </a:r>
                    </a:p>
                  </a:txBody>
                  <a:tcPr/>
                </a:tc>
                <a:tc>
                  <a:txBody>
                    <a:bodyPr/>
                    <a:lstStyle/>
                    <a:p>
                      <a:pPr>
                        <a:buNone/>
                      </a:pPr>
                      <a:r>
                        <a:rPr lang="en-US" altLang="ru-RU"/>
                        <a:t>298765</a:t>
                      </a:r>
                    </a:p>
                  </a:txBody>
                  <a:tcPr/>
                </a:tc>
                <a:tc>
                  <a:txBody>
                    <a:bodyPr/>
                    <a:lstStyle/>
                    <a:p>
                      <a:pPr>
                        <a:buNone/>
                      </a:pPr>
                      <a:r>
                        <a:rPr lang="en-US" altLang="ru-RU"/>
                        <a:t>14%</a:t>
                      </a:r>
                    </a:p>
                  </a:txBody>
                  <a:tcPr/>
                </a:tc>
                <a:extLst>
                  <a:ext uri="{0D108BD9-81ED-4DB2-BD59-A6C34878D82A}">
                    <a16:rowId xmlns:a16="http://schemas.microsoft.com/office/drawing/2014/main" val="10002"/>
                  </a:ext>
                </a:extLst>
              </a:tr>
              <a:tr h="992505">
                <a:tc>
                  <a:txBody>
                    <a:bodyPr/>
                    <a:lstStyle/>
                    <a:p>
                      <a:pPr>
                        <a:buNone/>
                      </a:pPr>
                      <a:r>
                        <a:rPr lang="en-US" altLang="ru-RU"/>
                        <a:t>300</a:t>
                      </a:r>
                      <a:r>
                        <a:rPr lang="ru-RU" altLang="en-US"/>
                        <a:t>сек</a:t>
                      </a:r>
                    </a:p>
                  </a:txBody>
                  <a:tcPr/>
                </a:tc>
                <a:tc>
                  <a:txBody>
                    <a:bodyPr/>
                    <a:lstStyle/>
                    <a:p>
                      <a:pPr>
                        <a:buNone/>
                      </a:pPr>
                      <a:r>
                        <a:rPr lang="en-US" altLang="ru-RU"/>
                        <a:t>1654.7</a:t>
                      </a:r>
                    </a:p>
                  </a:txBody>
                  <a:tcPr/>
                </a:tc>
                <a:tc>
                  <a:txBody>
                    <a:bodyPr/>
                    <a:lstStyle/>
                    <a:p>
                      <a:pPr>
                        <a:buNone/>
                      </a:pPr>
                      <a:r>
                        <a:rPr lang="en-US" altLang="ru-RU"/>
                        <a:t>1153</a:t>
                      </a:r>
                    </a:p>
                  </a:txBody>
                  <a:tcPr/>
                </a:tc>
                <a:tc>
                  <a:txBody>
                    <a:bodyPr/>
                    <a:lstStyle/>
                    <a:p>
                      <a:pPr>
                        <a:buNone/>
                      </a:pPr>
                      <a:r>
                        <a:rPr lang="en-US" altLang="ru-RU"/>
                        <a:t>43%</a:t>
                      </a:r>
                    </a:p>
                  </a:txBody>
                  <a:tcPr/>
                </a:tc>
                <a:tc>
                  <a:txBody>
                    <a:bodyPr/>
                    <a:lstStyle/>
                    <a:p>
                      <a:pPr>
                        <a:buNone/>
                      </a:pPr>
                      <a:r>
                        <a:rPr lang="en-US" altLang="ru-RU"/>
                        <a:t>16.3</a:t>
                      </a:r>
                    </a:p>
                  </a:txBody>
                  <a:tcPr/>
                </a:tc>
                <a:tc>
                  <a:txBody>
                    <a:bodyPr/>
                    <a:lstStyle/>
                    <a:p>
                      <a:pPr>
                        <a:buNone/>
                      </a:pPr>
                      <a:r>
                        <a:rPr lang="en-US" altLang="ru-RU"/>
                        <a:t>8.9</a:t>
                      </a:r>
                    </a:p>
                  </a:txBody>
                  <a:tcPr/>
                </a:tc>
                <a:tc>
                  <a:txBody>
                    <a:bodyPr/>
                    <a:lstStyle/>
                    <a:p>
                      <a:pPr>
                        <a:buNone/>
                      </a:pPr>
                      <a:r>
                        <a:rPr lang="en-US" altLang="ru-RU"/>
                        <a:t>83%</a:t>
                      </a:r>
                    </a:p>
                  </a:txBody>
                  <a:tcPr/>
                </a:tc>
                <a:tc>
                  <a:txBody>
                    <a:bodyPr/>
                    <a:lstStyle/>
                    <a:p>
                      <a:pPr>
                        <a:buNone/>
                      </a:pPr>
                      <a:r>
                        <a:rPr lang="en-US" altLang="ru-RU"/>
                        <a:t>27053</a:t>
                      </a:r>
                    </a:p>
                  </a:txBody>
                  <a:tcPr/>
                </a:tc>
                <a:tc>
                  <a:txBody>
                    <a:bodyPr/>
                    <a:lstStyle/>
                    <a:p>
                      <a:pPr>
                        <a:buNone/>
                      </a:pPr>
                      <a:r>
                        <a:rPr lang="en-US" altLang="ru-RU"/>
                        <a:t>20453</a:t>
                      </a:r>
                    </a:p>
                  </a:txBody>
                  <a:tcPr/>
                </a:tc>
                <a:tc>
                  <a:txBody>
                    <a:bodyPr/>
                    <a:lstStyle/>
                    <a:p>
                      <a:pPr>
                        <a:buNone/>
                      </a:pPr>
                      <a:r>
                        <a:rPr lang="en-US" altLang="ru-RU"/>
                        <a:t>32%</a:t>
                      </a:r>
                    </a:p>
                  </a:txBody>
                  <a:tcPr/>
                </a:tc>
                <a:extLst>
                  <a:ext uri="{0D108BD9-81ED-4DB2-BD59-A6C34878D82A}">
                    <a16:rowId xmlns:a16="http://schemas.microsoft.com/office/drawing/2014/main" val="10003"/>
                  </a:ext>
                </a:extLst>
              </a:tr>
              <a:tr h="991870">
                <a:tc>
                  <a:txBody>
                    <a:bodyPr/>
                    <a:lstStyle/>
                    <a:p>
                      <a:pPr>
                        <a:buNone/>
                      </a:pPr>
                      <a:r>
                        <a:rPr lang="en-US" altLang="ru-RU"/>
                        <a:t>350</a:t>
                      </a:r>
                      <a:r>
                        <a:rPr lang="ru-RU" altLang="en-US"/>
                        <a:t>сек</a:t>
                      </a:r>
                    </a:p>
                  </a:txBody>
                  <a:tcPr/>
                </a:tc>
                <a:tc>
                  <a:txBody>
                    <a:bodyPr/>
                    <a:lstStyle/>
                    <a:p>
                      <a:pPr>
                        <a:buNone/>
                      </a:pPr>
                      <a:r>
                        <a:rPr lang="en-US" altLang="ru-RU"/>
                        <a:t>1987.5</a:t>
                      </a:r>
                    </a:p>
                  </a:txBody>
                  <a:tcPr/>
                </a:tc>
                <a:tc>
                  <a:txBody>
                    <a:bodyPr/>
                    <a:lstStyle/>
                    <a:p>
                      <a:pPr>
                        <a:buNone/>
                      </a:pPr>
                      <a:r>
                        <a:rPr lang="en-US" altLang="ru-RU"/>
                        <a:t>1350</a:t>
                      </a:r>
                    </a:p>
                  </a:txBody>
                  <a:tcPr/>
                </a:tc>
                <a:tc>
                  <a:txBody>
                    <a:bodyPr/>
                    <a:lstStyle/>
                    <a:p>
                      <a:pPr>
                        <a:buNone/>
                      </a:pPr>
                      <a:r>
                        <a:rPr lang="en-US" altLang="ru-RU"/>
                        <a:t>47%</a:t>
                      </a:r>
                    </a:p>
                  </a:txBody>
                  <a:tcPr/>
                </a:tc>
                <a:tc>
                  <a:txBody>
                    <a:bodyPr/>
                    <a:lstStyle/>
                    <a:p>
                      <a:pPr>
                        <a:buNone/>
                      </a:pPr>
                      <a:r>
                        <a:rPr lang="en-US" altLang="ru-RU"/>
                        <a:t>19.1</a:t>
                      </a:r>
                    </a:p>
                  </a:txBody>
                  <a:tcPr/>
                </a:tc>
                <a:tc>
                  <a:txBody>
                    <a:bodyPr/>
                    <a:lstStyle/>
                    <a:p>
                      <a:pPr>
                        <a:buNone/>
                      </a:pPr>
                      <a:r>
                        <a:rPr lang="en-US" altLang="ru-RU"/>
                        <a:t>10.7</a:t>
                      </a:r>
                    </a:p>
                  </a:txBody>
                  <a:tcPr/>
                </a:tc>
                <a:tc>
                  <a:txBody>
                    <a:bodyPr/>
                    <a:lstStyle/>
                    <a:p>
                      <a:pPr>
                        <a:buNone/>
                      </a:pPr>
                      <a:r>
                        <a:rPr lang="en-US" altLang="ru-RU"/>
                        <a:t>78%</a:t>
                      </a:r>
                    </a:p>
                  </a:txBody>
                  <a:tcPr/>
                </a:tc>
                <a:tc>
                  <a:txBody>
                    <a:bodyPr/>
                    <a:lstStyle/>
                    <a:p>
                      <a:pPr>
                        <a:buNone/>
                      </a:pPr>
                      <a:r>
                        <a:rPr lang="en-US" altLang="ru-RU"/>
                        <a:t>26053</a:t>
                      </a:r>
                    </a:p>
                  </a:txBody>
                  <a:tcPr/>
                </a:tc>
                <a:tc>
                  <a:txBody>
                    <a:bodyPr/>
                    <a:lstStyle/>
                    <a:p>
                      <a:pPr>
                        <a:buNone/>
                      </a:pPr>
                      <a:r>
                        <a:rPr lang="en-US" altLang="ru-RU"/>
                        <a:t>19342</a:t>
                      </a:r>
                    </a:p>
                  </a:txBody>
                  <a:tcPr/>
                </a:tc>
                <a:tc>
                  <a:txBody>
                    <a:bodyPr/>
                    <a:lstStyle/>
                    <a:p>
                      <a:pPr>
                        <a:buNone/>
                      </a:pPr>
                      <a:r>
                        <a:rPr lang="en-US" altLang="ru-RU"/>
                        <a:t>34%</a:t>
                      </a:r>
                    </a:p>
                  </a:txBody>
                  <a:tcPr/>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l"/>
            <a:r>
              <a:rPr lang="ru-RU" altLang="en-US">
                <a:latin typeface="Bahnschrift SemiBold" panose="020B0502040204020203" pitchFamily="34" charset="0"/>
                <a:cs typeface="Bahnschrift SemiBold" panose="020B0502040204020203" pitchFamily="34" charset="0"/>
              </a:rPr>
              <a:t>Введение</a:t>
            </a:r>
          </a:p>
        </p:txBody>
      </p:sp>
      <p:sp>
        <p:nvSpPr>
          <p:cNvPr id="3" name="Замещающее содержимое 2"/>
          <p:cNvSpPr>
            <a:spLocks noGrp="1"/>
          </p:cNvSpPr>
          <p:nvPr>
            <p:ph sz="half" idx="1"/>
          </p:nvPr>
        </p:nvSpPr>
        <p:spPr/>
        <p:txBody>
          <a:bodyPr>
            <a:noAutofit/>
          </a:bodyPr>
          <a:lstStyle/>
          <a:p>
            <a:r>
              <a:rPr lang="ru-RU" altLang="en-US" sz="2000">
                <a:latin typeface="Bahnschrift SemiBold" panose="020B0502040204020203" pitchFamily="34" charset="0"/>
                <a:cs typeface="Bahnschrift SemiBold" panose="020B0502040204020203" pitchFamily="34" charset="0"/>
              </a:rPr>
              <a:t>В наше время все активнее проводятся наблюдения за экосистемой Марса. Многие ученые рассматривают эту планету как «новый дом» для человечества. Одним из прорывов в изучении Марса стал полет космического корабля «Atlas V» с миссией «Mars 2020». На борту корабля находился марсоход «Perseverance» и вертолет Ingenuity, которые были успешно доставлены на красную планету 18 февраля 2021 года. Наша команда сделала выбор в сторону этой миссии из-за ее комплексности и важности для дальнейшей судьбы человечества.</a:t>
            </a:r>
          </a:p>
        </p:txBody>
      </p:sp>
      <p:pic>
        <p:nvPicPr>
          <p:cNvPr id="100" name="Замещающее содержимое 99"/>
          <p:cNvPicPr>
            <a:picLocks noGrp="1"/>
          </p:cNvPicPr>
          <p:nvPr>
            <p:ph sz="half" idx="2"/>
          </p:nvPr>
        </p:nvPicPr>
        <p:blipFill>
          <a:blip r:embed="rId2"/>
          <a:stretch>
            <a:fillRect/>
          </a:stretch>
        </p:blipFill>
        <p:spPr>
          <a:xfrm>
            <a:off x="6172200" y="1552575"/>
            <a:ext cx="5780405" cy="4624705"/>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p:spPr>
        <p:txBody>
          <a:bodyPr/>
          <a:lstStyle/>
          <a:p>
            <a:pPr algn="ctr"/>
            <a:r>
              <a:rPr lang="ru-RU" altLang="en-US">
                <a:latin typeface="Bahnschrift SemiBold" panose="020B0502040204020203" pitchFamily="34" charset="0"/>
                <a:cs typeface="Bahnschrift SemiBold" panose="020B0502040204020203" pitchFamily="34" charset="0"/>
              </a:rPr>
              <a:t>Заключение</a:t>
            </a:r>
          </a:p>
        </p:txBody>
      </p:sp>
      <p:sp>
        <p:nvSpPr>
          <p:cNvPr id="3" name="Замещающее содержимое 2"/>
          <p:cNvSpPr>
            <a:spLocks noGrp="1"/>
          </p:cNvSpPr>
          <p:nvPr>
            <p:ph sz="half" idx="1"/>
          </p:nvPr>
        </p:nvSpPr>
        <p:spPr>
          <a:xfrm>
            <a:off x="599440" y="1896745"/>
            <a:ext cx="10993755" cy="2343150"/>
          </a:xfrm>
        </p:spPr>
        <p:txBody>
          <a:bodyPr>
            <a:noAutofit/>
          </a:bodyPr>
          <a:lstStyle/>
          <a:p>
            <a:pPr marL="0" indent="0" algn="ctr">
              <a:buNone/>
            </a:pPr>
            <a:r>
              <a:rPr lang="ru-RU" altLang="en-US" sz="3600" dirty="0">
                <a:latin typeface="Bahnschrift SemiBold" panose="020B0502040204020203" pitchFamily="34" charset="0"/>
                <a:cs typeface="Bahnschrift SemiBold" panose="020B0502040204020203" pitchFamily="34" charset="0"/>
              </a:rPr>
              <a:t>Несмотря на трудности, у команды MAISA получилось найти решение, позволяющее исследовать историческую миссию МАРС 2020. Были составлены математические и физические модели, запрограммированы графики и проведено испытание</a:t>
            </a:r>
            <a:r>
              <a:rPr lang="en-US" altLang="ru-RU" sz="3600" dirty="0">
                <a:latin typeface="Bahnschrift SemiBold" panose="020B0502040204020203" pitchFamily="34" charset="0"/>
                <a:cs typeface="Bahnschrift SemiBold" panose="020B0502040204020203" pitchFamily="34" charset="0"/>
              </a:rPr>
              <a:t>, </a:t>
            </a:r>
            <a:r>
              <a:rPr lang="ru-RU" altLang="en-US" sz="3600" dirty="0">
                <a:latin typeface="Bahnschrift SemiBold" panose="020B0502040204020203" pitchFamily="34" charset="0"/>
                <a:cs typeface="Bahnschrift SemiBold" panose="020B0502040204020203" pitchFamily="34" charset="0"/>
              </a:rPr>
              <a:t>в результате которого наши данные не сошлись</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ltLang="en-US">
                <a:latin typeface="Bahnschrift SemiBold" panose="020B0502040204020203" pitchFamily="34" charset="0"/>
                <a:cs typeface="Bahnschrift SemiBold" panose="020B0502040204020203" pitchFamily="34" charset="0"/>
              </a:rPr>
              <a:t>Задачи нашего проекта</a:t>
            </a:r>
          </a:p>
        </p:txBody>
      </p:sp>
      <p:sp>
        <p:nvSpPr>
          <p:cNvPr id="3" name="Замещающее содержимое 2"/>
          <p:cNvSpPr>
            <a:spLocks noGrp="1"/>
          </p:cNvSpPr>
          <p:nvPr>
            <p:ph sz="half" idx="1"/>
          </p:nvPr>
        </p:nvSpPr>
        <p:spPr/>
        <p:txBody>
          <a:bodyPr/>
          <a:lstStyle/>
          <a:p>
            <a:pPr marL="514350" indent="-514350">
              <a:buAutoNum type="arabicPeriod"/>
            </a:pPr>
            <a:r>
              <a:rPr lang="ru-RU" altLang="en-US" sz="2400">
                <a:latin typeface="Bahnschrift SemiBold" panose="020B0502040204020203" pitchFamily="34" charset="0"/>
                <a:cs typeface="Bahnschrift SemiBold" panose="020B0502040204020203" pitchFamily="34" charset="0"/>
              </a:rPr>
              <a:t>Разработка физической и математической модели</a:t>
            </a:r>
          </a:p>
          <a:p>
            <a:pPr marL="514350" indent="-514350">
              <a:buAutoNum type="arabicPeriod"/>
            </a:pPr>
            <a:r>
              <a:rPr lang="ru-RU" altLang="en-US" sz="2400">
                <a:latin typeface="Bahnschrift SemiBold" panose="020B0502040204020203" pitchFamily="34" charset="0"/>
                <a:cs typeface="Bahnschrift SemiBold" panose="020B0502040204020203" pitchFamily="34" charset="0"/>
              </a:rPr>
              <a:t>Построение графиков с помощью ЯП</a:t>
            </a:r>
          </a:p>
          <a:p>
            <a:pPr marL="514350" indent="-514350">
              <a:buAutoNum type="arabicPeriod"/>
            </a:pPr>
            <a:r>
              <a:rPr lang="ru-RU" altLang="en-US" sz="2400">
                <a:latin typeface="Bahnschrift SemiBold" panose="020B0502040204020203" pitchFamily="34" charset="0"/>
                <a:cs typeface="Bahnschrift SemiBold" panose="020B0502040204020203" pitchFamily="34" charset="0"/>
              </a:rPr>
              <a:t>Полёт</a:t>
            </a:r>
          </a:p>
        </p:txBody>
      </p:sp>
      <p:pic>
        <p:nvPicPr>
          <p:cNvPr id="101" name="Замещающее содержимое 100"/>
          <p:cNvPicPr>
            <a:picLocks noGrp="1"/>
          </p:cNvPicPr>
          <p:nvPr>
            <p:ph sz="half" idx="2"/>
          </p:nvPr>
        </p:nvPicPr>
        <p:blipFill>
          <a:blip r:embed="rId2"/>
          <a:stretch>
            <a:fillRect/>
          </a:stretch>
        </p:blipFill>
        <p:spPr>
          <a:xfrm>
            <a:off x="6172200" y="1825625"/>
            <a:ext cx="5181600" cy="4351655"/>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170434" y="561314"/>
            <a:ext cx="3575482" cy="646331"/>
          </a:xfrm>
          <a:prstGeom prst="rect">
            <a:avLst/>
          </a:prstGeom>
          <a:noFill/>
        </p:spPr>
        <p:txBody>
          <a:bodyPr wrap="square">
            <a:spAutoFit/>
          </a:bodyPr>
          <a:lstStyle/>
          <a:p>
            <a:r>
              <a:rPr lang="ru-RU" sz="3600" dirty="0">
                <a:latin typeface="Bahnschrift SemiBold" panose="020B0502040204020203" pitchFamily="34" charset="0"/>
                <a:cs typeface="Times New Roman" panose="02020603050405020304" pitchFamily="18" charset="0"/>
              </a:rPr>
              <a:t>Марс близко!</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2445" y="2181860"/>
            <a:ext cx="11166475" cy="40436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4" name="Picture 1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80175" y="1741170"/>
            <a:ext cx="5542915" cy="3660775"/>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8316"/>
          <a:stretch>
            <a:fillRect/>
          </a:stretch>
        </p:blipFill>
        <p:spPr bwMode="auto">
          <a:xfrm>
            <a:off x="251535" y="1741114"/>
            <a:ext cx="5989467" cy="366094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597670" y="5882007"/>
            <a:ext cx="2767614" cy="369332"/>
          </a:xfrm>
          <a:prstGeom prst="rect">
            <a:avLst/>
          </a:prstGeom>
          <a:noFill/>
        </p:spPr>
        <p:txBody>
          <a:bodyPr wrap="square">
            <a:spAutoFit/>
          </a:bodyPr>
          <a:lstStyle/>
          <a:p>
            <a:r>
              <a:rPr lang="ru-RU" sz="1800" dirty="0">
                <a:latin typeface="Bahnschrift SemiBold" panose="020B0502040204020203" pitchFamily="34" charset="0"/>
                <a:cs typeface="Times New Roman" panose="02020603050405020304" pitchFamily="18" charset="0"/>
              </a:rPr>
              <a:t>Ма</a:t>
            </a:r>
            <a:r>
              <a:rPr lang="ru-RU" dirty="0">
                <a:latin typeface="Bahnschrift SemiBold" panose="020B0502040204020203" pitchFamily="34" charset="0"/>
                <a:cs typeface="Times New Roman" panose="02020603050405020304" pitchFamily="18" charset="0"/>
              </a:rPr>
              <a:t>рсоход </a:t>
            </a:r>
            <a:r>
              <a:rPr lang="en-US" dirty="0">
                <a:latin typeface="Bahnschrift SemiBold" panose="020B0502040204020203" pitchFamily="34" charset="0"/>
                <a:cs typeface="Times New Roman" panose="02020603050405020304" pitchFamily="18" charset="0"/>
              </a:rPr>
              <a:t>Perseverance</a:t>
            </a:r>
          </a:p>
        </p:txBody>
      </p:sp>
      <p:sp>
        <p:nvSpPr>
          <p:cNvPr id="17" name="TextBox 16"/>
          <p:cNvSpPr txBox="1"/>
          <p:nvPr/>
        </p:nvSpPr>
        <p:spPr>
          <a:xfrm>
            <a:off x="7151325" y="5743507"/>
            <a:ext cx="2223864" cy="646331"/>
          </a:xfrm>
          <a:prstGeom prst="rect">
            <a:avLst/>
          </a:prstGeom>
          <a:noFill/>
        </p:spPr>
        <p:txBody>
          <a:bodyPr wrap="square">
            <a:spAutoFit/>
          </a:bodyPr>
          <a:lstStyle/>
          <a:p>
            <a:r>
              <a:rPr lang="ru-RU" dirty="0">
                <a:latin typeface="Bahnschrift SemiBold" panose="020B0502040204020203" pitchFamily="34" charset="0"/>
                <a:cs typeface="Times New Roman" panose="02020603050405020304" pitchFamily="18" charset="0"/>
              </a:rPr>
              <a:t>Вертолет </a:t>
            </a:r>
            <a:r>
              <a:rPr lang="en-US" dirty="0">
                <a:latin typeface="Bahnschrift SemiBold" panose="020B0502040204020203" pitchFamily="34" charset="0"/>
                <a:cs typeface="Times New Roman" panose="02020603050405020304" pitchFamily="18" charset="0"/>
              </a:rPr>
              <a:t>Ingenuity</a:t>
            </a:r>
          </a:p>
          <a:p>
            <a:endParaRPr lang="en-US" dirty="0">
              <a:latin typeface="Bahnschrift SemiBold" panose="020B0502040204020203" pitchFamily="34" charset="0"/>
              <a:cs typeface="Times New Roman" panose="02020603050405020304" pitchFamily="18" charset="0"/>
            </a:endParaRPr>
          </a:p>
        </p:txBody>
      </p:sp>
      <p:sp>
        <p:nvSpPr>
          <p:cNvPr id="18" name="TextBox 17"/>
          <p:cNvSpPr txBox="1"/>
          <p:nvPr/>
        </p:nvSpPr>
        <p:spPr>
          <a:xfrm>
            <a:off x="6096000" y="566999"/>
            <a:ext cx="5652487" cy="646331"/>
          </a:xfrm>
          <a:prstGeom prst="rect">
            <a:avLst/>
          </a:prstGeom>
          <a:noFill/>
        </p:spPr>
        <p:txBody>
          <a:bodyPr wrap="square">
            <a:spAutoFit/>
          </a:bodyPr>
          <a:lstStyle/>
          <a:p>
            <a:r>
              <a:rPr lang="ru-RU" sz="3600" dirty="0">
                <a:latin typeface="Bahnschrift SemiBold" panose="020B0502040204020203" pitchFamily="34" charset="0"/>
                <a:cs typeface="Times New Roman" panose="02020603050405020304" pitchFamily="18" charset="0"/>
              </a:rPr>
              <a:t>Программа «Марс 2020»</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altLang="ru-RU">
                <a:latin typeface="Bahnschrift SemiBold" panose="020B0502040204020203" pitchFamily="34" charset="0"/>
                <a:cs typeface="Bahnschrift SemiBold" panose="020B0502040204020203" pitchFamily="34" charset="0"/>
              </a:rPr>
              <a:t>Физическая модель</a:t>
            </a:r>
          </a:p>
        </p:txBody>
      </p:sp>
      <p:sp>
        <p:nvSpPr>
          <p:cNvPr id="10" name="Текстовое поле 9"/>
          <p:cNvSpPr txBox="1"/>
          <p:nvPr/>
        </p:nvSpPr>
        <p:spPr>
          <a:xfrm>
            <a:off x="384810" y="2040890"/>
            <a:ext cx="5365750" cy="3784600"/>
          </a:xfrm>
          <a:prstGeom prst="rect">
            <a:avLst/>
          </a:prstGeom>
          <a:noFill/>
        </p:spPr>
        <p:txBody>
          <a:bodyPr wrap="square" rtlCol="0">
            <a:spAutoFit/>
          </a:bodyPr>
          <a:lstStyle/>
          <a:p>
            <a:r>
              <a:rPr lang="ru-RU" altLang="en-US" sz="2400">
                <a:latin typeface="Bahnschrift SemiBold" panose="020B0502040204020203" pitchFamily="34" charset="0"/>
                <a:cs typeface="Bahnschrift SemiBold" panose="020B0502040204020203" pitchFamily="34" charset="0"/>
              </a:rPr>
              <a:t>Учитывая все силы, влияющие на ракету</a:t>
            </a:r>
            <a:r>
              <a:rPr lang="en-US" altLang="ru-RU" sz="2400">
                <a:latin typeface="Bahnschrift SemiBold" panose="020B0502040204020203" pitchFamily="34" charset="0"/>
                <a:cs typeface="Bahnschrift SemiBold" panose="020B0502040204020203" pitchFamily="34" charset="0"/>
              </a:rPr>
              <a:t> </a:t>
            </a:r>
            <a:r>
              <a:rPr lang="ru-RU" altLang="ru-RU" sz="2400">
                <a:latin typeface="Bahnschrift SemiBold" panose="020B0502040204020203" pitchFamily="34" charset="0"/>
                <a:cs typeface="Bahnschrift SemiBold" panose="020B0502040204020203" pitchFamily="34" charset="0"/>
              </a:rPr>
              <a:t>в</a:t>
            </a:r>
            <a:r>
              <a:rPr lang="ru-RU" altLang="en-US" sz="2400">
                <a:latin typeface="Bahnschrift SemiBold" panose="020B0502040204020203" pitchFamily="34" charset="0"/>
                <a:cs typeface="Bahnschrift SemiBold" panose="020B0502040204020203" pitchFamily="34" charset="0"/>
              </a:rPr>
              <a:t> процессе полёта, мы получили представленную систему уравнений. В дальнейшем, графики, визуализирующие полёт, будут относится только к этапу взлёта и выхода на орбиту ракеты, т.к. именно там максимально хорошо прослеживаются зависимости переменных</a:t>
            </a:r>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768D8438-2241-4465-886A-63B6804F713C}"/>
                  </a:ext>
                </a:extLst>
              </p:cNvPr>
              <p:cNvSpPr txBox="1"/>
              <p:nvPr/>
            </p:nvSpPr>
            <p:spPr>
              <a:xfrm>
                <a:off x="6096000" y="2193842"/>
                <a:ext cx="6096000" cy="3126049"/>
              </a:xfrm>
              <a:prstGeom prst="rect">
                <a:avLst/>
              </a:prstGeom>
              <a:noFill/>
            </p:spPr>
            <p:txBody>
              <a:bodyPr wrap="square">
                <a:spAutoFit/>
              </a:bodyPr>
              <a:lstStyle/>
              <a:p>
                <a:pPr marL="457200">
                  <a:spcAft>
                    <a:spcPts val="0"/>
                  </a:spcAft>
                </a:pPr>
                <a14:m>
                  <m:oMath xmlns:m="http://schemas.openxmlformats.org/officeDocument/2006/math">
                    <m:r>
                      <a:rPr lang="ru-RU" sz="2400" i="1" smtClean="0">
                        <a:effectLst/>
                        <a:latin typeface="Cambria Math" panose="02040503050406030204" pitchFamily="18" charset="0"/>
                        <a:ea typeface="Times New Roman" panose="02020603050405020304" pitchFamily="18" charset="0"/>
                      </a:rPr>
                      <m:t>𝑚</m:t>
                    </m:r>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𝑑𝑣</m:t>
                        </m:r>
                      </m:num>
                      <m:den>
                        <m:r>
                          <a:rPr lang="ru-RU" sz="2400" i="1">
                            <a:effectLst/>
                            <a:latin typeface="Cambria Math" panose="02040503050406030204" pitchFamily="18" charset="0"/>
                            <a:ea typeface="Times New Roman" panose="02020603050405020304" pitchFamily="18" charset="0"/>
                          </a:rPr>
                          <m:t>𝑑𝑡</m:t>
                        </m:r>
                      </m:den>
                    </m:f>
                  </m:oMath>
                </a14:m>
                <a:r>
                  <a:rPr lang="ru-RU" sz="2400" dirty="0">
                    <a:effectLst/>
                    <a:latin typeface="Times New Roman" panose="02020603050405020304" pitchFamily="18" charset="0"/>
                    <a:ea typeface="Times New Roman" panose="02020603050405020304" pitchFamily="18" charset="0"/>
                  </a:rPr>
                  <a:t> = </a:t>
                </a:r>
                <a14:m>
                  <m:oMath xmlns:m="http://schemas.openxmlformats.org/officeDocument/2006/math">
                    <m:r>
                      <a:rPr lang="ru-RU" sz="2400" i="1">
                        <a:effectLst/>
                        <a:latin typeface="Cambria Math" panose="02040503050406030204" pitchFamily="18" charset="0"/>
                        <a:ea typeface="Times New Roman" panose="02020603050405020304" pitchFamily="18" charset="0"/>
                      </a:rPr>
                      <m:t>−</m:t>
                    </m:r>
                    <m:r>
                      <a:rPr lang="ru-RU" sz="2400" i="1">
                        <a:effectLst/>
                        <a:latin typeface="Cambria Math" panose="02040503050406030204" pitchFamily="18" charset="0"/>
                        <a:ea typeface="Times New Roman" panose="02020603050405020304" pitchFamily="18" charset="0"/>
                      </a:rPr>
                      <m:t>𝑈</m:t>
                    </m:r>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𝑑𝑚</m:t>
                        </m:r>
                      </m:num>
                      <m:den>
                        <m:r>
                          <a:rPr lang="ru-RU" sz="2400" i="1">
                            <a:effectLst/>
                            <a:latin typeface="Cambria Math" panose="02040503050406030204" pitchFamily="18" charset="0"/>
                            <a:ea typeface="Times New Roman" panose="02020603050405020304" pitchFamily="18" charset="0"/>
                          </a:rPr>
                          <m:t>𝑑𝑡</m:t>
                        </m:r>
                      </m:den>
                    </m:f>
                    <m:r>
                      <a:rPr lang="ru-RU" sz="2400" i="1">
                        <a:effectLst/>
                        <a:latin typeface="Cambria Math" panose="02040503050406030204" pitchFamily="18" charset="0"/>
                        <a:ea typeface="Times New Roman" panose="02020603050405020304" pitchFamily="18" charset="0"/>
                      </a:rPr>
                      <m:t> −</m:t>
                    </m:r>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𝐺𝑀𝑚</m:t>
                        </m:r>
                      </m:num>
                      <m:den>
                        <m:r>
                          <a:rPr lang="ru-RU" sz="2400" i="1">
                            <a:effectLst/>
                            <a:latin typeface="Cambria Math" panose="02040503050406030204" pitchFamily="18" charset="0"/>
                            <a:ea typeface="Times New Roman" panose="02020603050405020304" pitchFamily="18" charset="0"/>
                          </a:rPr>
                          <m:t>(</m:t>
                        </m:r>
                        <m:r>
                          <a:rPr lang="ru-RU" sz="2400" i="1">
                            <a:effectLst/>
                            <a:latin typeface="Cambria Math" panose="02040503050406030204" pitchFamily="18" charset="0"/>
                            <a:ea typeface="Times New Roman" panose="02020603050405020304" pitchFamily="18" charset="0"/>
                          </a:rPr>
                          <m:t>𝑅</m:t>
                        </m:r>
                        <m:r>
                          <a:rPr lang="ru-RU" sz="2400" i="1">
                            <a:effectLst/>
                            <a:latin typeface="Cambria Math" panose="02040503050406030204" pitchFamily="18" charset="0"/>
                            <a:ea typeface="Times New Roman" panose="02020603050405020304" pitchFamily="18" charset="0"/>
                          </a:rPr>
                          <m:t>+</m:t>
                        </m:r>
                        <m:r>
                          <a:rPr lang="ru-RU" sz="2400" i="1">
                            <a:effectLst/>
                            <a:latin typeface="Cambria Math" panose="02040503050406030204" pitchFamily="18" charset="0"/>
                            <a:ea typeface="Times New Roman" panose="02020603050405020304" pitchFamily="18" charset="0"/>
                          </a:rPr>
                          <m:t>h</m:t>
                        </m:r>
                        <m:sSup>
                          <m:sSupPr>
                            <m:ctrlPr>
                              <a:rPr lang="ru-RU" sz="2400" i="1">
                                <a:effectLst/>
                                <a:latin typeface="Cambria Math" panose="02040503050406030204" pitchFamily="18" charset="0"/>
                                <a:ea typeface="Times New Roman" panose="02020603050405020304" pitchFamily="18" charset="0"/>
                              </a:rPr>
                            </m:ctrlPr>
                          </m:sSupPr>
                          <m:e>
                            <m:r>
                              <a:rPr lang="ru-RU" sz="2400" i="1">
                                <a:effectLst/>
                                <a:latin typeface="Cambria Math" panose="02040503050406030204" pitchFamily="18" charset="0"/>
                                <a:ea typeface="Times New Roman" panose="02020603050405020304" pitchFamily="18" charset="0"/>
                              </a:rPr>
                              <m:t>)</m:t>
                            </m:r>
                          </m:e>
                          <m:sup>
                            <m:r>
                              <a:rPr lang="ru-RU" sz="2400" i="1">
                                <a:effectLst/>
                                <a:latin typeface="Cambria Math" panose="02040503050406030204" pitchFamily="18" charset="0"/>
                                <a:ea typeface="Times New Roman" panose="02020603050405020304" pitchFamily="18" charset="0"/>
                              </a:rPr>
                              <m:t>2</m:t>
                            </m:r>
                          </m:sup>
                        </m:sSup>
                      </m:den>
                    </m:f>
                    <m:r>
                      <a:rPr lang="ru-RU" sz="2400" i="1">
                        <a:effectLst/>
                        <a:latin typeface="Cambria Math" panose="02040503050406030204" pitchFamily="18" charset="0"/>
                        <a:ea typeface="Times New Roman" panose="02020603050405020304" pitchFamily="18" charset="0"/>
                      </a:rPr>
                      <m:t> − 0,5</m:t>
                    </m:r>
                    <m:r>
                      <a:rPr lang="ru-RU" sz="2400" i="1">
                        <a:effectLst/>
                        <a:latin typeface="Cambria Math" panose="02040503050406030204" pitchFamily="18" charset="0"/>
                        <a:ea typeface="Times New Roman" panose="02020603050405020304" pitchFamily="18" charset="0"/>
                      </a:rPr>
                      <m:t>𝑐𝑆</m:t>
                    </m:r>
                    <m:r>
                      <a:rPr lang="ru-RU" sz="2400" i="1">
                        <a:effectLst/>
                        <a:latin typeface="Cambria Math" panose="02040503050406030204" pitchFamily="18" charset="0"/>
                        <a:ea typeface="Times New Roman" panose="02020603050405020304" pitchFamily="18" charset="0"/>
                      </a:rPr>
                      <m:t>𝜌</m:t>
                    </m:r>
                    <m:sSup>
                      <m:sSupPr>
                        <m:ctrlPr>
                          <a:rPr lang="ru-RU" sz="2400" i="1">
                            <a:effectLst/>
                            <a:latin typeface="Cambria Math" panose="02040503050406030204" pitchFamily="18" charset="0"/>
                            <a:ea typeface="Times New Roman" panose="02020603050405020304" pitchFamily="18" charset="0"/>
                          </a:rPr>
                        </m:ctrlPr>
                      </m:sSupPr>
                      <m:e>
                        <m:r>
                          <a:rPr lang="ru-RU" sz="2400" i="1">
                            <a:effectLst/>
                            <a:latin typeface="Cambria Math" panose="02040503050406030204" pitchFamily="18" charset="0"/>
                            <a:ea typeface="Times New Roman" panose="02020603050405020304" pitchFamily="18" charset="0"/>
                          </a:rPr>
                          <m:t>𝑉</m:t>
                        </m:r>
                      </m:e>
                      <m:sup>
                        <m:r>
                          <a:rPr lang="ru-RU" sz="2400" i="1">
                            <a:effectLst/>
                            <a:latin typeface="Cambria Math" panose="02040503050406030204" pitchFamily="18" charset="0"/>
                            <a:ea typeface="Times New Roman" panose="02020603050405020304" pitchFamily="18" charset="0"/>
                          </a:rPr>
                          <m:t>2</m:t>
                        </m:r>
                      </m:sup>
                    </m:sSup>
                  </m:oMath>
                </a14:m>
                <a:r>
                  <a:rPr lang="ru-RU" sz="2400" dirty="0">
                    <a:effectLst/>
                    <a:latin typeface="Times New Roman" panose="02020603050405020304" pitchFamily="18" charset="0"/>
                    <a:ea typeface="Times New Roman" panose="02020603050405020304" pitchFamily="18" charset="0"/>
                  </a:rPr>
                  <a:t> (6)           </a:t>
                </a:r>
              </a:p>
              <a:p>
                <a:pPr marL="457200">
                  <a:spcAft>
                    <a:spcPts val="0"/>
                  </a:spcAft>
                </a:pPr>
                <a:r>
                  <a:rPr lang="ru-RU" sz="2400" dirty="0">
                    <a:effectLst/>
                    <a:latin typeface="Times New Roman" panose="02020603050405020304" pitchFamily="18" charset="0"/>
                    <a:ea typeface="Times New Roman" panose="02020603050405020304" pitchFamily="18" charset="0"/>
                  </a:rPr>
                  <a:t> </a:t>
                </a:r>
              </a:p>
              <a:p>
                <a:pPr marL="457200">
                  <a:spcAft>
                    <a:spcPts val="0"/>
                  </a:spcAft>
                </a:pPr>
                <a:r>
                  <a:rPr lang="ru-RU" sz="2400" dirty="0">
                    <a:effectLst/>
                    <a:latin typeface="Times New Roman" panose="02020603050405020304" pitchFamily="18" charset="0"/>
                    <a:ea typeface="Arial Unicode MS"/>
                  </a:rPr>
                  <a:t>m = m</a:t>
                </a:r>
                <a:r>
                  <a:rPr lang="en-US" sz="2400" dirty="0">
                    <a:effectLst/>
                    <a:latin typeface="MS Gothic" panose="020B0609070205080204" pitchFamily="49" charset="-128"/>
                    <a:ea typeface="Times New Roman" panose="02020603050405020304" pitchFamily="18" charset="0"/>
                  </a:rPr>
                  <a:t>。</a:t>
                </a:r>
                <a:r>
                  <a:rPr lang="ru-RU" sz="2400" dirty="0">
                    <a:effectLst/>
                    <a:latin typeface="Times New Roman" panose="02020603050405020304" pitchFamily="18" charset="0"/>
                    <a:ea typeface="Arial Unicode MS"/>
                  </a:rPr>
                  <a:t> - </a:t>
                </a:r>
                <a:r>
                  <a:rPr lang="ru-RU" sz="2400" dirty="0" err="1">
                    <a:effectLst/>
                    <a:latin typeface="Times New Roman" panose="02020603050405020304" pitchFamily="18" charset="0"/>
                    <a:ea typeface="Arial Unicode MS"/>
                  </a:rPr>
                  <a:t>ղt</a:t>
                </a:r>
                <a:endParaRPr lang="ru-RU" sz="2400" dirty="0">
                  <a:latin typeface="Times New Roman" panose="02020603050405020304" pitchFamily="18" charset="0"/>
                  <a:ea typeface="Arial Unicode MS"/>
                </a:endParaRPr>
              </a:p>
              <a:p>
                <a:pPr marL="457200">
                  <a:spcAft>
                    <a:spcPts val="0"/>
                  </a:spcAft>
                </a:pPr>
                <a14:m>
                  <m:oMathPara xmlns:m="http://schemas.openxmlformats.org/officeDocument/2006/math">
                    <m:oMathParaPr>
                      <m:jc m:val="left"/>
                    </m:oMathParaPr>
                    <m:oMath xmlns:m="http://schemas.openxmlformats.org/officeDocument/2006/math">
                      <m:sSub>
                        <m:sSubPr>
                          <m:ctrlPr>
                            <a:rPr lang="ru-RU" sz="2400" i="1">
                              <a:effectLst/>
                              <a:latin typeface="Cambria Math" panose="02040503050406030204" pitchFamily="18" charset="0"/>
                              <a:ea typeface="Times New Roman" panose="02020603050405020304" pitchFamily="18" charset="0"/>
                            </a:rPr>
                          </m:ctrlPr>
                        </m:sSubPr>
                        <m:e>
                          <m:r>
                            <a:rPr lang="ru-RU" sz="2400" i="1">
                              <a:effectLst/>
                              <a:latin typeface="Cambria Math" panose="02040503050406030204" pitchFamily="18" charset="0"/>
                              <a:ea typeface="Times New Roman" panose="02020603050405020304" pitchFamily="18" charset="0"/>
                            </a:rPr>
                            <m:t>𝐹</m:t>
                          </m:r>
                        </m:e>
                        <m:sub>
                          <m:r>
                            <a:rPr lang="ru-RU" sz="2400" i="1">
                              <a:effectLst/>
                              <a:latin typeface="Cambria Math" panose="02040503050406030204" pitchFamily="18" charset="0"/>
                              <a:ea typeface="Times New Roman" panose="02020603050405020304" pitchFamily="18" charset="0"/>
                            </a:rPr>
                            <m:t>тяги</m:t>
                          </m:r>
                        </m:sub>
                      </m:sSub>
                      <m:r>
                        <a:rPr lang="ru-RU" sz="2400" i="1">
                          <a:effectLst/>
                          <a:latin typeface="Cambria Math" panose="02040503050406030204" pitchFamily="18" charset="0"/>
                          <a:ea typeface="Times New Roman" panose="02020603050405020304" pitchFamily="18" charset="0"/>
                        </a:rPr>
                        <m:t> = −</m:t>
                      </m:r>
                      <m:r>
                        <a:rPr lang="ru-RU" sz="2400" i="1">
                          <a:effectLst/>
                          <a:latin typeface="Cambria Math" panose="02040503050406030204" pitchFamily="18" charset="0"/>
                          <a:ea typeface="Times New Roman" panose="02020603050405020304" pitchFamily="18" charset="0"/>
                        </a:rPr>
                        <m:t>𝑈</m:t>
                      </m:r>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𝑑𝑚</m:t>
                          </m:r>
                        </m:num>
                        <m:den>
                          <m:r>
                            <a:rPr lang="ru-RU" sz="2400" i="1">
                              <a:effectLst/>
                              <a:latin typeface="Cambria Math" panose="02040503050406030204" pitchFamily="18" charset="0"/>
                              <a:ea typeface="Times New Roman" panose="02020603050405020304" pitchFamily="18" charset="0"/>
                            </a:rPr>
                            <m:t>𝑑𝑡</m:t>
                          </m:r>
                        </m:den>
                      </m:f>
                    </m:oMath>
                  </m:oMathPara>
                </a14:m>
                <a:endParaRPr lang="ru-RU" sz="2400" i="1" dirty="0">
                  <a:effectLst/>
                  <a:latin typeface="Cambria Math" panose="02040503050406030204" pitchFamily="18" charset="0"/>
                  <a:ea typeface="Times New Roman" panose="02020603050405020304" pitchFamily="18" charset="0"/>
                </a:endParaRPr>
              </a:p>
              <a:p>
                <a:pPr marL="457200">
                  <a:spcAft>
                    <a:spcPts val="0"/>
                  </a:spcAft>
                </a:pPr>
                <a14:m>
                  <m:oMathPara xmlns:m="http://schemas.openxmlformats.org/officeDocument/2006/math">
                    <m:oMathParaPr>
                      <m:jc m:val="left"/>
                    </m:oMathParaPr>
                    <m:oMath xmlns:m="http://schemas.openxmlformats.org/officeDocument/2006/math">
                      <m:r>
                        <a:rPr lang="ru-RU" sz="2400" i="1">
                          <a:effectLst/>
                          <a:latin typeface="Cambria Math" panose="02040503050406030204" pitchFamily="18" charset="0"/>
                          <a:ea typeface="Times New Roman" panose="02020603050405020304" pitchFamily="18" charset="0"/>
                        </a:rPr>
                        <m:t>𝜌</m:t>
                      </m:r>
                      <m:r>
                        <a:rPr lang="ru-RU" sz="2400" i="1">
                          <a:effectLst/>
                          <a:latin typeface="Cambria Math" panose="02040503050406030204" pitchFamily="18" charset="0"/>
                          <a:ea typeface="Times New Roman" panose="02020603050405020304" pitchFamily="18" charset="0"/>
                        </a:rPr>
                        <m:t> = </m:t>
                      </m:r>
                      <m:sSub>
                        <m:sSubPr>
                          <m:ctrlPr>
                            <a:rPr lang="ru-RU" sz="2400" i="1">
                              <a:effectLst/>
                              <a:latin typeface="Cambria Math" panose="02040503050406030204" pitchFamily="18" charset="0"/>
                              <a:ea typeface="Times New Roman" panose="02020603050405020304" pitchFamily="18" charset="0"/>
                            </a:rPr>
                          </m:ctrlPr>
                        </m:sSubPr>
                        <m:e>
                          <m:r>
                            <a:rPr lang="ru-RU" sz="2400" i="1">
                              <a:effectLst/>
                              <a:latin typeface="Cambria Math" panose="02040503050406030204" pitchFamily="18" charset="0"/>
                              <a:ea typeface="Times New Roman" panose="02020603050405020304" pitchFamily="18" charset="0"/>
                            </a:rPr>
                            <m:t>𝜌</m:t>
                          </m:r>
                        </m:e>
                        <m:sub>
                          <m:r>
                            <a:rPr lang="ru-RU" sz="2400" i="1">
                              <a:effectLst/>
                              <a:latin typeface="Cambria Math" panose="02040503050406030204" pitchFamily="18" charset="0"/>
                              <a:ea typeface="Times New Roman" panose="02020603050405020304" pitchFamily="18" charset="0"/>
                            </a:rPr>
                            <m:t>0</m:t>
                          </m:r>
                        </m:sub>
                      </m:sSub>
                      <m:sSup>
                        <m:sSupPr>
                          <m:ctrlPr>
                            <a:rPr lang="ru-RU" sz="2400" i="1">
                              <a:effectLst/>
                              <a:latin typeface="Cambria Math" panose="02040503050406030204" pitchFamily="18" charset="0"/>
                              <a:ea typeface="Times New Roman" panose="02020603050405020304" pitchFamily="18" charset="0"/>
                            </a:rPr>
                          </m:ctrlPr>
                        </m:sSupPr>
                        <m:e>
                          <m:r>
                            <a:rPr lang="ru-RU" sz="2400" i="1">
                              <a:effectLst/>
                              <a:latin typeface="Cambria Math" panose="02040503050406030204" pitchFamily="18" charset="0"/>
                              <a:ea typeface="Times New Roman" panose="02020603050405020304" pitchFamily="18" charset="0"/>
                            </a:rPr>
                            <m:t>𝑒</m:t>
                          </m:r>
                        </m:e>
                        <m:sup>
                          <m:r>
                            <a:rPr lang="ru-RU" sz="2400" i="1">
                              <a:effectLst/>
                              <a:latin typeface="Cambria Math" panose="02040503050406030204" pitchFamily="18" charset="0"/>
                              <a:ea typeface="Times New Roman" panose="02020603050405020304" pitchFamily="18" charset="0"/>
                            </a:rPr>
                            <m:t>−</m:t>
                          </m:r>
                          <m:r>
                            <a:rPr lang="ru-RU" sz="2400" i="1">
                              <a:effectLst/>
                              <a:latin typeface="Cambria Math" panose="02040503050406030204" pitchFamily="18" charset="0"/>
                              <a:ea typeface="Times New Roman" panose="02020603050405020304" pitchFamily="18" charset="0"/>
                            </a:rPr>
                            <m:t>𝛽</m:t>
                          </m:r>
                          <m:r>
                            <a:rPr lang="ru-RU" sz="2400" i="1">
                              <a:effectLst/>
                              <a:latin typeface="Cambria Math" panose="02040503050406030204" pitchFamily="18" charset="0"/>
                              <a:ea typeface="Times New Roman" panose="02020603050405020304" pitchFamily="18" charset="0"/>
                            </a:rPr>
                            <m:t>h</m:t>
                          </m:r>
                        </m:sup>
                      </m:sSup>
                    </m:oMath>
                  </m:oMathPara>
                </a14:m>
                <a:endParaRPr lang="ru-RU" sz="2400" i="1" dirty="0">
                  <a:effectLst/>
                  <a:latin typeface="Cambria Math" panose="02040503050406030204" pitchFamily="18" charset="0"/>
                  <a:ea typeface="Times New Roman" panose="02020603050405020304" pitchFamily="18" charset="0"/>
                </a:endParaRPr>
              </a:p>
              <a:p>
                <a:pPr marL="457200">
                  <a:spcAft>
                    <a:spcPts val="0"/>
                  </a:spcAft>
                </a:pPr>
                <a14:m>
                  <m:oMathPara xmlns:m="http://schemas.openxmlformats.org/officeDocument/2006/math">
                    <m:oMathParaPr>
                      <m:jc m:val="left"/>
                    </m:oMathParaPr>
                    <m:oMath xmlns:m="http://schemas.openxmlformats.org/officeDocument/2006/math">
                      <m:r>
                        <a:rPr lang="ru-RU" sz="2400" i="1">
                          <a:effectLst/>
                          <a:latin typeface="Cambria Math" panose="02040503050406030204" pitchFamily="18" charset="0"/>
                          <a:ea typeface="Times New Roman" panose="02020603050405020304" pitchFamily="18" charset="0"/>
                        </a:rPr>
                        <m:t>𝛼</m:t>
                      </m:r>
                      <m:r>
                        <a:rPr lang="ru-RU" sz="2400" i="1">
                          <a:effectLst/>
                          <a:latin typeface="Cambria Math" panose="02040503050406030204" pitchFamily="18" charset="0"/>
                          <a:ea typeface="Times New Roman" panose="02020603050405020304" pitchFamily="18" charset="0"/>
                        </a:rPr>
                        <m:t> = </m:t>
                      </m:r>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𝜋</m:t>
                          </m:r>
                        </m:num>
                        <m:den>
                          <m:r>
                            <a:rPr lang="ru-RU" sz="2400" i="1">
                              <a:effectLst/>
                              <a:latin typeface="Cambria Math" panose="02040503050406030204" pitchFamily="18" charset="0"/>
                              <a:ea typeface="Times New Roman" panose="02020603050405020304" pitchFamily="18" charset="0"/>
                            </a:rPr>
                            <m:t>2</m:t>
                          </m:r>
                        </m:den>
                      </m:f>
                      <m:r>
                        <a:rPr lang="ru-RU" sz="2400" i="1">
                          <a:effectLst/>
                          <a:latin typeface="Cambria Math" panose="02040503050406030204" pitchFamily="18" charset="0"/>
                          <a:ea typeface="Times New Roman" panose="02020603050405020304" pitchFamily="18" charset="0"/>
                        </a:rPr>
                        <m:t> − </m:t>
                      </m:r>
                      <m:r>
                        <a:rPr lang="ru-RU" sz="2400" i="1">
                          <a:effectLst/>
                          <a:latin typeface="Cambria Math" panose="02040503050406030204" pitchFamily="18" charset="0"/>
                          <a:ea typeface="Times New Roman" panose="02020603050405020304" pitchFamily="18" charset="0"/>
                        </a:rPr>
                        <m:t>𝛾</m:t>
                      </m:r>
                      <m:r>
                        <a:rPr lang="ru-RU" sz="2400" i="1">
                          <a:effectLst/>
                          <a:latin typeface="Cambria Math" panose="02040503050406030204" pitchFamily="18" charset="0"/>
                          <a:ea typeface="Times New Roman" panose="02020603050405020304" pitchFamily="18" charset="0"/>
                        </a:rPr>
                        <m:t>𝑡</m:t>
                      </m:r>
                    </m:oMath>
                  </m:oMathPara>
                </a14:m>
                <a:endParaRPr lang="ru-RU" sz="2400" dirty="0">
                  <a:effectLst/>
                  <a:latin typeface="Times New Roman" panose="02020603050405020304" pitchFamily="18" charset="0"/>
                  <a:ea typeface="Times New Roman" panose="02020603050405020304" pitchFamily="18" charset="0"/>
                </a:endParaRPr>
              </a:p>
            </p:txBody>
          </p:sp>
        </mc:Choice>
        <mc:Fallback>
          <p:sp>
            <p:nvSpPr>
              <p:cNvPr id="8" name="TextBox 7">
                <a:extLst>
                  <a:ext uri="{FF2B5EF4-FFF2-40B4-BE49-F238E27FC236}">
                    <a16:creationId xmlns:a16="http://schemas.microsoft.com/office/drawing/2014/main" id="{768D8438-2241-4465-886A-63B6804F713C}"/>
                  </a:ext>
                </a:extLst>
              </p:cNvPr>
              <p:cNvSpPr txBox="1">
                <a:spLocks noRot="1" noChangeAspect="1" noMove="1" noResize="1" noEditPoints="1" noAdjustHandles="1" noChangeArrowheads="1" noChangeShapeType="1" noTextEdit="1"/>
              </p:cNvSpPr>
              <p:nvPr/>
            </p:nvSpPr>
            <p:spPr>
              <a:xfrm>
                <a:off x="6096000" y="2193842"/>
                <a:ext cx="6096000" cy="3126049"/>
              </a:xfrm>
              <a:prstGeom prst="rect">
                <a:avLst/>
              </a:prstGeom>
              <a:blipFill>
                <a:blip r:embed="rId2"/>
                <a:stretch>
                  <a:fillRect r="-9400"/>
                </a:stretch>
              </a:blipFill>
            </p:spPr>
            <p:txBody>
              <a:bodyPr/>
              <a:lstStyle/>
              <a:p>
                <a:r>
                  <a:rPr lang="ru-RU">
                    <a:noFill/>
                  </a:rPr>
                  <a:t> </a:t>
                </a:r>
              </a:p>
            </p:txBody>
          </p:sp>
        </mc:Fallback>
      </mc:AlternateContent>
      <p:sp>
        <p:nvSpPr>
          <p:cNvPr id="11" name="Левая фигурная скобка 10">
            <a:extLst>
              <a:ext uri="{FF2B5EF4-FFF2-40B4-BE49-F238E27FC236}">
                <a16:creationId xmlns:a16="http://schemas.microsoft.com/office/drawing/2014/main" id="{1AFCE69B-D3ED-4E70-90FC-FF9E4C2A875A}"/>
              </a:ext>
            </a:extLst>
          </p:cNvPr>
          <p:cNvSpPr/>
          <p:nvPr/>
        </p:nvSpPr>
        <p:spPr>
          <a:xfrm>
            <a:off x="5914559" y="2193843"/>
            <a:ext cx="542925" cy="3126048"/>
          </a:xfrm>
          <a:prstGeom prst="leftBrace">
            <a:avLst>
              <a:gd name="adj1" fmla="val 73245"/>
              <a:gd name="adj2" fmla="val 50000"/>
            </a:avLst>
          </a:prstGeom>
          <a:noFill/>
          <a:ln w="38100">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ru-RU"/>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291146"/>
            <a:ext cx="10515600" cy="1325563"/>
          </a:xfrm>
        </p:spPr>
        <p:txBody>
          <a:bodyPr/>
          <a:lstStyle/>
          <a:p>
            <a:pPr algn="ctr"/>
            <a:r>
              <a:rPr lang="ru-RU" altLang="en-US" dirty="0">
                <a:latin typeface="Bahnschrift SemiBold" panose="020B0502040204020203" pitchFamily="34" charset="0"/>
                <a:cs typeface="Bahnschrift SemiBold" panose="020B0502040204020203" pitchFamily="34" charset="0"/>
              </a:rPr>
              <a:t>Математическая модель</a:t>
            </a:r>
          </a:p>
        </p:txBody>
      </p:sp>
      <p:sp>
        <p:nvSpPr>
          <p:cNvPr id="3" name="Замещающее содержимое 2"/>
          <p:cNvSpPr>
            <a:spLocks noGrp="1"/>
          </p:cNvSpPr>
          <p:nvPr>
            <p:ph sz="half" idx="1"/>
          </p:nvPr>
        </p:nvSpPr>
        <p:spPr>
          <a:xfrm>
            <a:off x="733425" y="1794293"/>
            <a:ext cx="5181600" cy="4351338"/>
          </a:xfrm>
        </p:spPr>
        <p:txBody>
          <a:bodyPr/>
          <a:lstStyle/>
          <a:p>
            <a:pPr marL="0" indent="0">
              <a:buNone/>
            </a:pPr>
            <a:r>
              <a:rPr lang="ru-RU" altLang="en-US" sz="2400" dirty="0">
                <a:latin typeface="Bahnschrift SemiBold" panose="020B0502040204020203" pitchFamily="34" charset="0"/>
                <a:cs typeface="Bahnschrift SemiBold" panose="020B0502040204020203" pitchFamily="34" charset="0"/>
              </a:rPr>
              <a:t>Исходная формула</a:t>
            </a:r>
            <a:r>
              <a:rPr lang="en-US" altLang="en-US" sz="2400" dirty="0">
                <a:latin typeface="Bahnschrift SemiBold" panose="020B0502040204020203" pitchFamily="34" charset="0"/>
                <a:cs typeface="Bahnschrift SemiBold" panose="020B0502040204020203" pitchFamily="34" charset="0"/>
              </a:rPr>
              <a:t>:</a:t>
            </a:r>
          </a:p>
          <a:p>
            <a:pPr marL="0" indent="0">
              <a:buNone/>
            </a:pPr>
            <a:endParaRPr lang="en-US" altLang="en-US" dirty="0"/>
          </a:p>
          <a:p>
            <a:pPr marL="0" indent="0">
              <a:buNone/>
            </a:pPr>
            <a:endParaRPr lang="en-US" altLang="en-US" dirty="0"/>
          </a:p>
          <a:p>
            <a:pPr marL="0" indent="0">
              <a:buNone/>
            </a:pPr>
            <a:endParaRPr lang="ru-RU" altLang="en-US" sz="2400" dirty="0"/>
          </a:p>
          <a:p>
            <a:pPr marL="0" indent="0">
              <a:buNone/>
            </a:pPr>
            <a:endParaRPr lang="ru-RU" altLang="en-US" sz="2400" dirty="0"/>
          </a:p>
        </p:txBody>
      </p:sp>
      <p:sp>
        <p:nvSpPr>
          <p:cNvPr id="6" name="Текстовое поле 5"/>
          <p:cNvSpPr txBox="1"/>
          <p:nvPr/>
        </p:nvSpPr>
        <p:spPr>
          <a:xfrm>
            <a:off x="4640168" y="2093898"/>
            <a:ext cx="6039670" cy="1938992"/>
          </a:xfrm>
          <a:prstGeom prst="rect">
            <a:avLst/>
          </a:prstGeom>
          <a:noFill/>
        </p:spPr>
        <p:txBody>
          <a:bodyPr wrap="square" rtlCol="0">
            <a:spAutoFit/>
          </a:bodyPr>
          <a:lstStyle/>
          <a:p>
            <a:r>
              <a:rPr lang="ru-RU" altLang="en-US" sz="2400" dirty="0">
                <a:latin typeface="Bahnschrift SemiBold" panose="020B0502040204020203" pitchFamily="34" charset="0"/>
                <a:cs typeface="Bahnschrift SemiBold" panose="020B0502040204020203" pitchFamily="34" charset="0"/>
              </a:rPr>
              <a:t>В данной модели мы пренебрегаем силой сопротивления атмосферы, поскольку в таком случае наши вычисления будут слишком громоздкими</a:t>
            </a:r>
          </a:p>
        </p:txBody>
      </p:sp>
      <mc:AlternateContent xmlns:mc="http://schemas.openxmlformats.org/markup-compatibility/2006">
        <mc:Choice xmlns:a14="http://schemas.microsoft.com/office/drawing/2010/main" Requires="a14">
          <p:sp>
            <p:nvSpPr>
              <p:cNvPr id="15" name="TextBox 14">
                <a:extLst>
                  <a:ext uri="{FF2B5EF4-FFF2-40B4-BE49-F238E27FC236}">
                    <a16:creationId xmlns:a16="http://schemas.microsoft.com/office/drawing/2014/main" id="{3F1EF956-C2A6-41E9-B018-36B2BD8F64E4}"/>
                  </a:ext>
                </a:extLst>
              </p:cNvPr>
              <p:cNvSpPr txBox="1"/>
              <p:nvPr/>
            </p:nvSpPr>
            <p:spPr>
              <a:xfrm>
                <a:off x="733425" y="4391274"/>
                <a:ext cx="8785194" cy="2101601"/>
              </a:xfrm>
              <a:prstGeom prst="rect">
                <a:avLst/>
              </a:prstGeom>
              <a:noFill/>
            </p:spPr>
            <p:txBody>
              <a:bodyPr wrap="square">
                <a:spAutoFit/>
              </a:bodyPr>
              <a:lstStyle/>
              <a:p>
                <a:pPr indent="450215">
                  <a:spcAft>
                    <a:spcPts val="0"/>
                  </a:spcAft>
                </a:pPr>
                <a:r>
                  <a:rPr lang="ru-RU" sz="2400" dirty="0">
                    <a:effectLst/>
                    <a:latin typeface="Bahnschrift SemiBold" panose="020B0502040204020203" pitchFamily="34" charset="0"/>
                    <a:ea typeface="Times New Roman" panose="02020603050405020304" pitchFamily="18" charset="0"/>
                  </a:rPr>
                  <a:t>Наши познания в дифференциальных уравнениях и их аналитическом программном решении не позволили нам проинтегрировать уравнение, поэтому мы решили прибегнуть к упрощению , заменив в начальной формуле во втором слагаемом m на </a:t>
                </a:r>
                <a14:m>
                  <m:oMath xmlns:m="http://schemas.openxmlformats.org/officeDocument/2006/math">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𝑑𝑚</m:t>
                        </m:r>
                      </m:num>
                      <m:den>
                        <m:r>
                          <a:rPr lang="ru-RU" sz="2400" i="1">
                            <a:effectLst/>
                            <a:latin typeface="Cambria Math" panose="02040503050406030204" pitchFamily="18" charset="0"/>
                            <a:ea typeface="Times New Roman" panose="02020603050405020304" pitchFamily="18" charset="0"/>
                          </a:rPr>
                          <m:t>𝑑𝑡</m:t>
                        </m:r>
                      </m:den>
                    </m:f>
                  </m:oMath>
                </a14:m>
                <a:r>
                  <a:rPr lang="ru-RU" sz="2400" dirty="0">
                    <a:effectLst/>
                    <a:latin typeface="Bahnschrift SemiBold" panose="020B0502040204020203" pitchFamily="34" charset="0"/>
                    <a:ea typeface="Times New Roman" panose="02020603050405020304" pitchFamily="18" charset="0"/>
                  </a:rPr>
                  <a:t> </a:t>
                </a:r>
              </a:p>
            </p:txBody>
          </p:sp>
        </mc:Choice>
        <mc:Fallback>
          <p:sp>
            <p:nvSpPr>
              <p:cNvPr id="15" name="TextBox 14">
                <a:extLst>
                  <a:ext uri="{FF2B5EF4-FFF2-40B4-BE49-F238E27FC236}">
                    <a16:creationId xmlns:a16="http://schemas.microsoft.com/office/drawing/2014/main" id="{3F1EF956-C2A6-41E9-B018-36B2BD8F64E4}"/>
                  </a:ext>
                </a:extLst>
              </p:cNvPr>
              <p:cNvSpPr txBox="1">
                <a:spLocks noRot="1" noChangeAspect="1" noMove="1" noResize="1" noEditPoints="1" noAdjustHandles="1" noChangeArrowheads="1" noChangeShapeType="1" noTextEdit="1"/>
              </p:cNvSpPr>
              <p:nvPr/>
            </p:nvSpPr>
            <p:spPr>
              <a:xfrm>
                <a:off x="733425" y="4391274"/>
                <a:ext cx="8785194" cy="2101601"/>
              </a:xfrm>
              <a:prstGeom prst="rect">
                <a:avLst/>
              </a:prstGeom>
              <a:blipFill>
                <a:blip r:embed="rId2"/>
                <a:stretch>
                  <a:fillRect l="-1041" t="-2319" r="-1874" b="-1159"/>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16" name="TextBox 15">
                <a:extLst>
                  <a:ext uri="{FF2B5EF4-FFF2-40B4-BE49-F238E27FC236}">
                    <a16:creationId xmlns:a16="http://schemas.microsoft.com/office/drawing/2014/main" id="{A18A648A-646D-4D12-BF4E-2DB184D53C6E}"/>
                  </a:ext>
                </a:extLst>
              </p:cNvPr>
              <p:cNvSpPr txBox="1"/>
              <p:nvPr/>
            </p:nvSpPr>
            <p:spPr>
              <a:xfrm>
                <a:off x="838200" y="2408837"/>
                <a:ext cx="2517558" cy="527004"/>
              </a:xfrm>
              <a:prstGeom prst="rect">
                <a:avLst/>
              </a:prstGeom>
              <a:noFill/>
            </p:spPr>
            <p:txBody>
              <a:bodyPr wrap="square">
                <a:spAutoFit/>
              </a:bodyPr>
              <a:lstStyle/>
              <a:p>
                <a:pPr>
                  <a:spcAft>
                    <a:spcPts val="0"/>
                  </a:spcAft>
                </a:pPr>
                <a14:m>
                  <m:oMath xmlns:m="http://schemas.openxmlformats.org/officeDocument/2006/math">
                    <m:r>
                      <a:rPr lang="ru-RU" sz="1800" i="1" smtClean="0">
                        <a:effectLst/>
                        <a:latin typeface="Cambria Math" panose="02040503050406030204" pitchFamily="18" charset="0"/>
                        <a:ea typeface="Times New Roman" panose="02020603050405020304" pitchFamily="18" charset="0"/>
                      </a:rPr>
                      <m:t>𝑚</m:t>
                    </m:r>
                    <m:f>
                      <m:fPr>
                        <m:ctrlPr>
                          <a:rPr lang="ru-RU" sz="1800" i="1">
                            <a:effectLst/>
                            <a:latin typeface="Cambria Math" panose="02040503050406030204" pitchFamily="18" charset="0"/>
                            <a:ea typeface="Times New Roman" panose="02020603050405020304" pitchFamily="18" charset="0"/>
                          </a:rPr>
                        </m:ctrlPr>
                      </m:fPr>
                      <m:num>
                        <m:r>
                          <a:rPr lang="ru-RU" sz="1800" i="1">
                            <a:effectLst/>
                            <a:latin typeface="Cambria Math" panose="02040503050406030204" pitchFamily="18" charset="0"/>
                            <a:ea typeface="Times New Roman" panose="02020603050405020304" pitchFamily="18" charset="0"/>
                          </a:rPr>
                          <m:t>𝑑𝑣</m:t>
                        </m:r>
                      </m:num>
                      <m:den>
                        <m:r>
                          <a:rPr lang="ru-RU" sz="1800" i="1">
                            <a:effectLst/>
                            <a:latin typeface="Cambria Math" panose="02040503050406030204" pitchFamily="18" charset="0"/>
                            <a:ea typeface="Times New Roman" panose="02020603050405020304" pitchFamily="18" charset="0"/>
                          </a:rPr>
                          <m:t>𝑑𝑡</m:t>
                        </m:r>
                      </m:den>
                    </m:f>
                  </m:oMath>
                </a14:m>
                <a:r>
                  <a:rPr lang="ru-RU" sz="1800" dirty="0">
                    <a:effectLst/>
                    <a:latin typeface="Times New Roman" panose="02020603050405020304" pitchFamily="18" charset="0"/>
                    <a:ea typeface="Times New Roman" panose="02020603050405020304" pitchFamily="18" charset="0"/>
                  </a:rPr>
                  <a:t> = </a:t>
                </a:r>
                <a14:m>
                  <m:oMath xmlns:m="http://schemas.openxmlformats.org/officeDocument/2006/math">
                    <m:r>
                      <a:rPr lang="ru-RU" sz="1800" i="1">
                        <a:effectLst/>
                        <a:latin typeface="Cambria Math" panose="02040503050406030204" pitchFamily="18" charset="0"/>
                        <a:ea typeface="Times New Roman" panose="02020603050405020304" pitchFamily="18" charset="0"/>
                      </a:rPr>
                      <m:t>−</m:t>
                    </m:r>
                    <m:r>
                      <a:rPr lang="ru-RU" sz="1800" i="1">
                        <a:effectLst/>
                        <a:latin typeface="Cambria Math" panose="02040503050406030204" pitchFamily="18" charset="0"/>
                        <a:ea typeface="Times New Roman" panose="02020603050405020304" pitchFamily="18" charset="0"/>
                      </a:rPr>
                      <m:t>𝑈</m:t>
                    </m:r>
                    <m:f>
                      <m:fPr>
                        <m:ctrlPr>
                          <a:rPr lang="ru-RU" sz="1800" i="1">
                            <a:effectLst/>
                            <a:latin typeface="Cambria Math" panose="02040503050406030204" pitchFamily="18" charset="0"/>
                            <a:ea typeface="Times New Roman" panose="02020603050405020304" pitchFamily="18" charset="0"/>
                          </a:rPr>
                        </m:ctrlPr>
                      </m:fPr>
                      <m:num>
                        <m:r>
                          <a:rPr lang="ru-RU" sz="1800" i="1">
                            <a:effectLst/>
                            <a:latin typeface="Cambria Math" panose="02040503050406030204" pitchFamily="18" charset="0"/>
                            <a:ea typeface="Times New Roman" panose="02020603050405020304" pitchFamily="18" charset="0"/>
                          </a:rPr>
                          <m:t>𝑑𝑚</m:t>
                        </m:r>
                      </m:num>
                      <m:den>
                        <m:r>
                          <a:rPr lang="ru-RU" sz="1800" i="1">
                            <a:effectLst/>
                            <a:latin typeface="Cambria Math" panose="02040503050406030204" pitchFamily="18" charset="0"/>
                            <a:ea typeface="Times New Roman" panose="02020603050405020304" pitchFamily="18" charset="0"/>
                          </a:rPr>
                          <m:t>𝑑𝑡</m:t>
                        </m:r>
                      </m:den>
                    </m:f>
                    <m:r>
                      <a:rPr lang="ru-RU" sz="1800" i="1">
                        <a:effectLst/>
                        <a:latin typeface="Cambria Math" panose="02040503050406030204" pitchFamily="18" charset="0"/>
                        <a:ea typeface="Times New Roman" panose="02020603050405020304" pitchFamily="18" charset="0"/>
                      </a:rPr>
                      <m:t> −</m:t>
                    </m:r>
                    <m:f>
                      <m:fPr>
                        <m:ctrlPr>
                          <a:rPr lang="ru-RU" sz="1800" i="1">
                            <a:effectLst/>
                            <a:latin typeface="Cambria Math" panose="02040503050406030204" pitchFamily="18" charset="0"/>
                            <a:ea typeface="Times New Roman" panose="02020603050405020304" pitchFamily="18" charset="0"/>
                          </a:rPr>
                        </m:ctrlPr>
                      </m:fPr>
                      <m:num>
                        <m:r>
                          <a:rPr lang="ru-RU" sz="1800" i="1">
                            <a:effectLst/>
                            <a:latin typeface="Cambria Math" panose="02040503050406030204" pitchFamily="18" charset="0"/>
                            <a:ea typeface="Times New Roman" panose="02020603050405020304" pitchFamily="18" charset="0"/>
                          </a:rPr>
                          <m:t>𝐺𝑀𝑚</m:t>
                        </m:r>
                      </m:num>
                      <m:den>
                        <m:r>
                          <a:rPr lang="ru-RU" sz="1800" i="1">
                            <a:effectLst/>
                            <a:latin typeface="Cambria Math" panose="02040503050406030204" pitchFamily="18" charset="0"/>
                            <a:ea typeface="Times New Roman" panose="02020603050405020304" pitchFamily="18" charset="0"/>
                          </a:rPr>
                          <m:t>(</m:t>
                        </m:r>
                        <m:r>
                          <a:rPr lang="ru-RU" sz="1800" i="1">
                            <a:effectLst/>
                            <a:latin typeface="Cambria Math" panose="02040503050406030204" pitchFamily="18" charset="0"/>
                            <a:ea typeface="Times New Roman" panose="02020603050405020304" pitchFamily="18" charset="0"/>
                          </a:rPr>
                          <m:t>𝑅</m:t>
                        </m:r>
                        <m:r>
                          <a:rPr lang="ru-RU" sz="1800" i="1">
                            <a:effectLst/>
                            <a:latin typeface="Cambria Math" panose="02040503050406030204" pitchFamily="18" charset="0"/>
                            <a:ea typeface="Times New Roman" panose="02020603050405020304" pitchFamily="18" charset="0"/>
                          </a:rPr>
                          <m:t>+</m:t>
                        </m:r>
                        <m:r>
                          <a:rPr lang="ru-RU" sz="1800" i="1">
                            <a:effectLst/>
                            <a:latin typeface="Cambria Math" panose="02040503050406030204" pitchFamily="18" charset="0"/>
                            <a:ea typeface="Times New Roman" panose="02020603050405020304" pitchFamily="18" charset="0"/>
                          </a:rPr>
                          <m:t>h</m:t>
                        </m:r>
                        <m:sSup>
                          <m:sSupPr>
                            <m:ctrlPr>
                              <a:rPr lang="ru-RU" sz="1800" i="1">
                                <a:effectLst/>
                                <a:latin typeface="Cambria Math" panose="02040503050406030204" pitchFamily="18" charset="0"/>
                                <a:ea typeface="Times New Roman" panose="02020603050405020304" pitchFamily="18" charset="0"/>
                              </a:rPr>
                            </m:ctrlPr>
                          </m:sSupPr>
                          <m:e>
                            <m:r>
                              <a:rPr lang="ru-RU" sz="1800" i="1">
                                <a:effectLst/>
                                <a:latin typeface="Cambria Math" panose="02040503050406030204" pitchFamily="18" charset="0"/>
                                <a:ea typeface="Times New Roman" panose="02020603050405020304" pitchFamily="18" charset="0"/>
                              </a:rPr>
                              <m:t>)</m:t>
                            </m:r>
                          </m:e>
                          <m:sup>
                            <m:r>
                              <a:rPr lang="ru-RU" sz="1800" i="1">
                                <a:effectLst/>
                                <a:latin typeface="Cambria Math" panose="02040503050406030204" pitchFamily="18" charset="0"/>
                                <a:ea typeface="Times New Roman" panose="02020603050405020304" pitchFamily="18" charset="0"/>
                              </a:rPr>
                              <m:t>2</m:t>
                            </m:r>
                          </m:sup>
                        </m:sSup>
                      </m:den>
                    </m:f>
                    <m:r>
                      <a:rPr lang="ru-RU" sz="1800" i="1">
                        <a:effectLst/>
                        <a:latin typeface="Cambria Math" panose="02040503050406030204" pitchFamily="18" charset="0"/>
                        <a:ea typeface="Times New Roman" panose="02020603050405020304" pitchFamily="18" charset="0"/>
                      </a:rPr>
                      <m:t> </m:t>
                    </m:r>
                  </m:oMath>
                </a14:m>
                <a:endParaRPr lang="ru-RU" sz="1400" dirty="0">
                  <a:effectLst/>
                  <a:latin typeface="Times New Roman" panose="02020603050405020304" pitchFamily="18" charset="0"/>
                  <a:ea typeface="Times New Roman" panose="02020603050405020304" pitchFamily="18" charset="0"/>
                </a:endParaRPr>
              </a:p>
            </p:txBody>
          </p:sp>
        </mc:Choice>
        <mc:Fallback>
          <p:sp>
            <p:nvSpPr>
              <p:cNvPr id="16" name="TextBox 15">
                <a:extLst>
                  <a:ext uri="{FF2B5EF4-FFF2-40B4-BE49-F238E27FC236}">
                    <a16:creationId xmlns:a16="http://schemas.microsoft.com/office/drawing/2014/main" id="{A18A648A-646D-4D12-BF4E-2DB184D53C6E}"/>
                  </a:ext>
                </a:extLst>
              </p:cNvPr>
              <p:cNvSpPr txBox="1">
                <a:spLocks noRot="1" noChangeAspect="1" noMove="1" noResize="1" noEditPoints="1" noAdjustHandles="1" noChangeArrowheads="1" noChangeShapeType="1" noTextEdit="1"/>
              </p:cNvSpPr>
              <p:nvPr/>
            </p:nvSpPr>
            <p:spPr>
              <a:xfrm>
                <a:off x="838200" y="2408837"/>
                <a:ext cx="2517558" cy="527004"/>
              </a:xfrm>
              <a:prstGeom prst="rect">
                <a:avLst/>
              </a:prstGeom>
              <a:blipFill>
                <a:blip r:embed="rId3"/>
                <a:stretch>
                  <a:fillRect b="-5747"/>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17" name="TextBox 16">
                <a:extLst>
                  <a:ext uri="{FF2B5EF4-FFF2-40B4-BE49-F238E27FC236}">
                    <a16:creationId xmlns:a16="http://schemas.microsoft.com/office/drawing/2014/main" id="{59F3ECEB-EA04-43EA-B5E0-96B0396D0994}"/>
                  </a:ext>
                </a:extLst>
              </p:cNvPr>
              <p:cNvSpPr txBox="1"/>
              <p:nvPr/>
            </p:nvSpPr>
            <p:spPr>
              <a:xfrm>
                <a:off x="838200" y="3605576"/>
                <a:ext cx="2588575" cy="527004"/>
              </a:xfrm>
              <a:prstGeom prst="rect">
                <a:avLst/>
              </a:prstGeom>
              <a:noFill/>
            </p:spPr>
            <p:txBody>
              <a:bodyPr wrap="square">
                <a:spAutoFit/>
              </a:bodyPr>
              <a:lstStyle/>
              <a:p>
                <a:pPr>
                  <a:spcAft>
                    <a:spcPts val="0"/>
                  </a:spcAft>
                </a:pPr>
                <a14:m>
                  <m:oMath xmlns:m="http://schemas.openxmlformats.org/officeDocument/2006/math">
                    <m:r>
                      <a:rPr lang="ru-RU" sz="1800" i="1" smtClean="0">
                        <a:effectLst/>
                        <a:latin typeface="Cambria Math" panose="02040503050406030204" pitchFamily="18" charset="0"/>
                        <a:ea typeface="Times New Roman" panose="02020603050405020304" pitchFamily="18" charset="0"/>
                      </a:rPr>
                      <m:t>𝑑𝑣</m:t>
                    </m:r>
                  </m:oMath>
                </a14:m>
                <a:r>
                  <a:rPr lang="ru-RU" sz="1800" dirty="0">
                    <a:effectLst/>
                    <a:latin typeface="Times New Roman" panose="02020603050405020304" pitchFamily="18" charset="0"/>
                    <a:ea typeface="Times New Roman" panose="02020603050405020304" pitchFamily="18" charset="0"/>
                  </a:rPr>
                  <a:t> = </a:t>
                </a:r>
                <a14:m>
                  <m:oMath xmlns:m="http://schemas.openxmlformats.org/officeDocument/2006/math">
                    <m:r>
                      <a:rPr lang="ru-RU" sz="1800" i="1">
                        <a:effectLst/>
                        <a:latin typeface="Cambria Math" panose="02040503050406030204" pitchFamily="18" charset="0"/>
                        <a:ea typeface="Times New Roman" panose="02020603050405020304" pitchFamily="18" charset="0"/>
                      </a:rPr>
                      <m:t>−</m:t>
                    </m:r>
                    <m:r>
                      <a:rPr lang="ru-RU" sz="1800" i="1">
                        <a:effectLst/>
                        <a:latin typeface="Cambria Math" panose="02040503050406030204" pitchFamily="18" charset="0"/>
                        <a:ea typeface="Times New Roman" panose="02020603050405020304" pitchFamily="18" charset="0"/>
                      </a:rPr>
                      <m:t>𝑈</m:t>
                    </m:r>
                    <m:f>
                      <m:fPr>
                        <m:ctrlPr>
                          <a:rPr lang="ru-RU" sz="1800" i="1">
                            <a:effectLst/>
                            <a:latin typeface="Cambria Math" panose="02040503050406030204" pitchFamily="18" charset="0"/>
                            <a:ea typeface="Times New Roman" panose="02020603050405020304" pitchFamily="18" charset="0"/>
                          </a:rPr>
                        </m:ctrlPr>
                      </m:fPr>
                      <m:num>
                        <m:r>
                          <a:rPr lang="ru-RU" sz="1800" i="1">
                            <a:effectLst/>
                            <a:latin typeface="Cambria Math" panose="02040503050406030204" pitchFamily="18" charset="0"/>
                            <a:ea typeface="Times New Roman" panose="02020603050405020304" pitchFamily="18" charset="0"/>
                          </a:rPr>
                          <m:t>𝑑𝑚</m:t>
                        </m:r>
                      </m:num>
                      <m:den>
                        <m:r>
                          <a:rPr lang="ru-RU" sz="1800" i="1">
                            <a:effectLst/>
                            <a:latin typeface="Cambria Math" panose="02040503050406030204" pitchFamily="18" charset="0"/>
                            <a:ea typeface="Times New Roman" panose="02020603050405020304" pitchFamily="18" charset="0"/>
                          </a:rPr>
                          <m:t>𝑚</m:t>
                        </m:r>
                      </m:den>
                    </m:f>
                    <m:r>
                      <a:rPr lang="ru-RU" sz="1800" i="1">
                        <a:effectLst/>
                        <a:latin typeface="Cambria Math" panose="02040503050406030204" pitchFamily="18" charset="0"/>
                        <a:ea typeface="Times New Roman" panose="02020603050405020304" pitchFamily="18" charset="0"/>
                      </a:rPr>
                      <m:t> −</m:t>
                    </m:r>
                    <m:f>
                      <m:fPr>
                        <m:ctrlPr>
                          <a:rPr lang="ru-RU" sz="1800" i="1">
                            <a:effectLst/>
                            <a:latin typeface="Cambria Math" panose="02040503050406030204" pitchFamily="18" charset="0"/>
                            <a:ea typeface="Times New Roman" panose="02020603050405020304" pitchFamily="18" charset="0"/>
                          </a:rPr>
                        </m:ctrlPr>
                      </m:fPr>
                      <m:num>
                        <m:r>
                          <a:rPr lang="ru-RU" sz="1800" i="1">
                            <a:effectLst/>
                            <a:latin typeface="Cambria Math" panose="02040503050406030204" pitchFamily="18" charset="0"/>
                            <a:ea typeface="Times New Roman" panose="02020603050405020304" pitchFamily="18" charset="0"/>
                          </a:rPr>
                          <m:t>𝐺𝑀𝑑𝑡</m:t>
                        </m:r>
                      </m:num>
                      <m:den>
                        <m:r>
                          <a:rPr lang="ru-RU" sz="1800" i="1">
                            <a:effectLst/>
                            <a:latin typeface="Cambria Math" panose="02040503050406030204" pitchFamily="18" charset="0"/>
                            <a:ea typeface="Times New Roman" panose="02020603050405020304" pitchFamily="18" charset="0"/>
                          </a:rPr>
                          <m:t>(</m:t>
                        </m:r>
                        <m:r>
                          <a:rPr lang="ru-RU" sz="1800" i="1">
                            <a:effectLst/>
                            <a:latin typeface="Cambria Math" panose="02040503050406030204" pitchFamily="18" charset="0"/>
                            <a:ea typeface="Times New Roman" panose="02020603050405020304" pitchFamily="18" charset="0"/>
                          </a:rPr>
                          <m:t>𝑅</m:t>
                        </m:r>
                        <m:r>
                          <a:rPr lang="ru-RU" sz="1800" i="1">
                            <a:effectLst/>
                            <a:latin typeface="Cambria Math" panose="02040503050406030204" pitchFamily="18" charset="0"/>
                            <a:ea typeface="Times New Roman" panose="02020603050405020304" pitchFamily="18" charset="0"/>
                          </a:rPr>
                          <m:t>+</m:t>
                        </m:r>
                        <m:r>
                          <a:rPr lang="ru-RU" sz="1800" i="1">
                            <a:effectLst/>
                            <a:latin typeface="Cambria Math" panose="02040503050406030204" pitchFamily="18" charset="0"/>
                            <a:ea typeface="Times New Roman" panose="02020603050405020304" pitchFamily="18" charset="0"/>
                          </a:rPr>
                          <m:t>h</m:t>
                        </m:r>
                        <m:sSup>
                          <m:sSupPr>
                            <m:ctrlPr>
                              <a:rPr lang="ru-RU" sz="1800" i="1">
                                <a:effectLst/>
                                <a:latin typeface="Cambria Math" panose="02040503050406030204" pitchFamily="18" charset="0"/>
                                <a:ea typeface="Times New Roman" panose="02020603050405020304" pitchFamily="18" charset="0"/>
                              </a:rPr>
                            </m:ctrlPr>
                          </m:sSupPr>
                          <m:e>
                            <m:r>
                              <a:rPr lang="ru-RU" sz="1800" i="1">
                                <a:effectLst/>
                                <a:latin typeface="Cambria Math" panose="02040503050406030204" pitchFamily="18" charset="0"/>
                                <a:ea typeface="Times New Roman" panose="02020603050405020304" pitchFamily="18" charset="0"/>
                              </a:rPr>
                              <m:t>)</m:t>
                            </m:r>
                          </m:e>
                          <m:sup>
                            <m:r>
                              <a:rPr lang="ru-RU" sz="1800" i="1">
                                <a:effectLst/>
                                <a:latin typeface="Cambria Math" panose="02040503050406030204" pitchFamily="18" charset="0"/>
                                <a:ea typeface="Times New Roman" panose="02020603050405020304" pitchFamily="18" charset="0"/>
                              </a:rPr>
                              <m:t>2</m:t>
                            </m:r>
                          </m:sup>
                        </m:sSup>
                      </m:den>
                    </m:f>
                    <m:r>
                      <a:rPr lang="ru-RU" sz="1800" i="1">
                        <a:effectLst/>
                        <a:latin typeface="Cambria Math" panose="02040503050406030204" pitchFamily="18" charset="0"/>
                        <a:ea typeface="Times New Roman" panose="02020603050405020304" pitchFamily="18" charset="0"/>
                      </a:rPr>
                      <m:t> </m:t>
                    </m:r>
                  </m:oMath>
                </a14:m>
                <a:endParaRPr lang="ru-RU" sz="1400" dirty="0">
                  <a:effectLst/>
                  <a:latin typeface="Times New Roman" panose="02020603050405020304" pitchFamily="18" charset="0"/>
                  <a:ea typeface="Times New Roman" panose="02020603050405020304" pitchFamily="18" charset="0"/>
                </a:endParaRPr>
              </a:p>
            </p:txBody>
          </p:sp>
        </mc:Choice>
        <mc:Fallback>
          <p:sp>
            <p:nvSpPr>
              <p:cNvPr id="17" name="TextBox 16">
                <a:extLst>
                  <a:ext uri="{FF2B5EF4-FFF2-40B4-BE49-F238E27FC236}">
                    <a16:creationId xmlns:a16="http://schemas.microsoft.com/office/drawing/2014/main" id="{59F3ECEB-EA04-43EA-B5E0-96B0396D0994}"/>
                  </a:ext>
                </a:extLst>
              </p:cNvPr>
              <p:cNvSpPr txBox="1">
                <a:spLocks noRot="1" noChangeAspect="1" noMove="1" noResize="1" noEditPoints="1" noAdjustHandles="1" noChangeArrowheads="1" noChangeShapeType="1" noTextEdit="1"/>
              </p:cNvSpPr>
              <p:nvPr/>
            </p:nvSpPr>
            <p:spPr>
              <a:xfrm>
                <a:off x="838200" y="3605576"/>
                <a:ext cx="2588575" cy="527004"/>
              </a:xfrm>
              <a:prstGeom prst="rect">
                <a:avLst/>
              </a:prstGeom>
              <a:blipFill>
                <a:blip r:embed="rId4"/>
                <a:stretch>
                  <a:fillRect b="-5747"/>
                </a:stretch>
              </a:blipFill>
            </p:spPr>
            <p:txBody>
              <a:bodyPr/>
              <a:lstStyle/>
              <a:p>
                <a:r>
                  <a:rPr lang="ru-RU">
                    <a:noFill/>
                  </a:rPr>
                  <a:t> </a:t>
                </a:r>
              </a:p>
            </p:txBody>
          </p:sp>
        </mc:Fallback>
      </mc:AlternateContent>
      <p:cxnSp>
        <p:nvCxnSpPr>
          <p:cNvPr id="18" name="Прямая со стрелкой 17">
            <a:extLst>
              <a:ext uri="{FF2B5EF4-FFF2-40B4-BE49-F238E27FC236}">
                <a16:creationId xmlns:a16="http://schemas.microsoft.com/office/drawing/2014/main" id="{6C98FE77-DFB8-4DF5-8091-B265FF922F40}"/>
              </a:ext>
            </a:extLst>
          </p:cNvPr>
          <p:cNvCxnSpPr/>
          <p:nvPr/>
        </p:nvCxnSpPr>
        <p:spPr>
          <a:xfrm>
            <a:off x="2015231" y="3022363"/>
            <a:ext cx="0" cy="50019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A1F17F19-D308-4B67-B3EC-B4CB39405FA3}"/>
                  </a:ext>
                </a:extLst>
              </p:cNvPr>
              <p:cNvSpPr txBox="1"/>
              <p:nvPr/>
            </p:nvSpPr>
            <p:spPr>
              <a:xfrm>
                <a:off x="5783723" y="3012810"/>
                <a:ext cx="6096000" cy="851708"/>
              </a:xfrm>
              <a:prstGeom prst="rect">
                <a:avLst/>
              </a:prstGeom>
              <a:noFill/>
            </p:spPr>
            <p:txBody>
              <a:bodyPr wrap="square">
                <a:spAutoFit/>
              </a:bodyPr>
              <a:lstStyle/>
              <a:p>
                <a:pPr algn="ctr">
                  <a:spcAft>
                    <a:spcPts val="0"/>
                  </a:spcAft>
                </a:pPr>
                <a14:m>
                  <m:oMathPara xmlns:m="http://schemas.openxmlformats.org/officeDocument/2006/math">
                    <m:oMathParaPr>
                      <m:jc m:val="centerGroup"/>
                    </m:oMathParaPr>
                    <m:oMath xmlns:m="http://schemas.openxmlformats.org/officeDocument/2006/math">
                      <m:r>
                        <a:rPr lang="ru-RU" sz="2400" i="1" smtClean="0">
                          <a:effectLst/>
                          <a:latin typeface="Cambria Math" panose="02040503050406030204" pitchFamily="18" charset="0"/>
                          <a:ea typeface="Times New Roman" panose="02020603050405020304" pitchFamily="18" charset="0"/>
                        </a:rPr>
                        <m:t>𝑣</m:t>
                      </m:r>
                      <m:r>
                        <a:rPr lang="ru-RU" sz="2400" i="1" smtClean="0">
                          <a:effectLst/>
                          <a:latin typeface="Cambria Math" panose="02040503050406030204" pitchFamily="18" charset="0"/>
                          <a:ea typeface="Times New Roman" panose="02020603050405020304" pitchFamily="18" charset="0"/>
                        </a:rPr>
                        <m:t> =</m:t>
                      </m:r>
                      <m:r>
                        <a:rPr lang="ru-RU" sz="2400" i="1" smtClean="0">
                          <a:effectLst/>
                          <a:latin typeface="Cambria Math" panose="02040503050406030204" pitchFamily="18" charset="0"/>
                          <a:ea typeface="Times New Roman" panose="02020603050405020304" pitchFamily="18" charset="0"/>
                        </a:rPr>
                        <m:t>𝑣</m:t>
                      </m:r>
                      <m:r>
                        <a:rPr lang="ru-RU" sz="2400" i="1" smtClean="0">
                          <a:effectLst/>
                          <a:latin typeface="Cambria Math" panose="02040503050406030204" pitchFamily="18" charset="0"/>
                          <a:ea typeface="Times New Roman" panose="02020603050405020304" pitchFamily="18" charset="0"/>
                        </a:rPr>
                        <m:t>0 −</m:t>
                      </m:r>
                      <m:r>
                        <a:rPr lang="ru-RU" sz="2400" i="1" smtClean="0">
                          <a:effectLst/>
                          <a:latin typeface="Cambria Math" panose="02040503050406030204" pitchFamily="18" charset="0"/>
                          <a:ea typeface="Times New Roman" panose="02020603050405020304" pitchFamily="18" charset="0"/>
                        </a:rPr>
                        <m:t>𝑙𝑛</m:t>
                      </m:r>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𝑚</m:t>
                          </m:r>
                        </m:num>
                        <m:den>
                          <m:r>
                            <a:rPr lang="ru-RU" sz="2400" i="1">
                              <a:effectLst/>
                              <a:latin typeface="Cambria Math" panose="02040503050406030204" pitchFamily="18" charset="0"/>
                              <a:ea typeface="Times New Roman" panose="02020603050405020304" pitchFamily="18" charset="0"/>
                            </a:rPr>
                            <m:t>𝑚</m:t>
                          </m:r>
                          <m:r>
                            <a:rPr lang="ru-RU" sz="2400" i="1">
                              <a:effectLst/>
                              <a:latin typeface="Cambria Math" panose="02040503050406030204" pitchFamily="18" charset="0"/>
                              <a:ea typeface="Times New Roman" panose="02020603050405020304" pitchFamily="18" charset="0"/>
                            </a:rPr>
                            <m:t>0</m:t>
                          </m:r>
                        </m:den>
                      </m:f>
                      <m:r>
                        <a:rPr lang="ru-RU" sz="2400" i="1">
                          <a:effectLst/>
                          <a:latin typeface="Cambria Math" panose="02040503050406030204" pitchFamily="18" charset="0"/>
                          <a:ea typeface="Times New Roman" panose="02020603050405020304" pitchFamily="18" charset="0"/>
                        </a:rPr>
                        <m:t>(</m:t>
                      </m:r>
                      <m:r>
                        <a:rPr lang="ru-RU" sz="2400" i="1">
                          <a:effectLst/>
                          <a:latin typeface="Cambria Math" panose="02040503050406030204" pitchFamily="18" charset="0"/>
                          <a:ea typeface="Times New Roman" panose="02020603050405020304" pitchFamily="18" charset="0"/>
                        </a:rPr>
                        <m:t>𝑈</m:t>
                      </m:r>
                      <m:r>
                        <a:rPr lang="ru-RU" sz="2400" i="1">
                          <a:effectLst/>
                          <a:latin typeface="Cambria Math" panose="02040503050406030204" pitchFamily="18" charset="0"/>
                          <a:ea typeface="Times New Roman" panose="02020603050405020304" pitchFamily="18" charset="0"/>
                        </a:rPr>
                        <m:t>+ </m:t>
                      </m:r>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𝐺𝑀</m:t>
                          </m:r>
                        </m:num>
                        <m:den>
                          <m:r>
                            <a:rPr lang="ru-RU" sz="2400" i="1">
                              <a:effectLst/>
                              <a:latin typeface="Cambria Math" panose="02040503050406030204" pitchFamily="18" charset="0"/>
                              <a:ea typeface="Times New Roman" panose="02020603050405020304" pitchFamily="18" charset="0"/>
                            </a:rPr>
                            <m:t>(</m:t>
                          </m:r>
                          <m:r>
                            <a:rPr lang="ru-RU" sz="2400" i="1">
                              <a:effectLst/>
                              <a:latin typeface="Cambria Math" panose="02040503050406030204" pitchFamily="18" charset="0"/>
                              <a:ea typeface="Times New Roman" panose="02020603050405020304" pitchFamily="18" charset="0"/>
                            </a:rPr>
                            <m:t>𝑅</m:t>
                          </m:r>
                          <m:r>
                            <a:rPr lang="ru-RU" sz="2400" i="1">
                              <a:effectLst/>
                              <a:latin typeface="Cambria Math" panose="02040503050406030204" pitchFamily="18" charset="0"/>
                              <a:ea typeface="Times New Roman" panose="02020603050405020304" pitchFamily="18" charset="0"/>
                            </a:rPr>
                            <m:t>+</m:t>
                          </m:r>
                          <m:r>
                            <a:rPr lang="ru-RU" sz="2400" i="1">
                              <a:effectLst/>
                              <a:latin typeface="Cambria Math" panose="02040503050406030204" pitchFamily="18" charset="0"/>
                              <a:ea typeface="Times New Roman" panose="02020603050405020304" pitchFamily="18" charset="0"/>
                            </a:rPr>
                            <m:t>h</m:t>
                          </m:r>
                          <m:sSup>
                            <m:sSupPr>
                              <m:ctrlPr>
                                <a:rPr lang="ru-RU" sz="2400" i="1">
                                  <a:effectLst/>
                                  <a:latin typeface="Cambria Math" panose="02040503050406030204" pitchFamily="18" charset="0"/>
                                  <a:ea typeface="Times New Roman" panose="02020603050405020304" pitchFamily="18" charset="0"/>
                                </a:rPr>
                              </m:ctrlPr>
                            </m:sSupPr>
                            <m:e>
                              <m:r>
                                <a:rPr lang="ru-RU" sz="2400" i="1">
                                  <a:effectLst/>
                                  <a:latin typeface="Cambria Math" panose="02040503050406030204" pitchFamily="18" charset="0"/>
                                  <a:ea typeface="Times New Roman" panose="02020603050405020304" pitchFamily="18" charset="0"/>
                                </a:rPr>
                                <m:t>)</m:t>
                              </m:r>
                            </m:e>
                            <m:sup>
                              <m:r>
                                <a:rPr lang="ru-RU" sz="2400" i="1">
                                  <a:effectLst/>
                                  <a:latin typeface="Cambria Math" panose="02040503050406030204" pitchFamily="18" charset="0"/>
                                  <a:ea typeface="Times New Roman" panose="02020603050405020304" pitchFamily="18" charset="0"/>
                                </a:rPr>
                                <m:t>2</m:t>
                              </m:r>
                            </m:sup>
                          </m:sSup>
                        </m:den>
                      </m:f>
                      <m:r>
                        <a:rPr lang="ru-RU" sz="2400" i="1">
                          <a:effectLst/>
                          <a:latin typeface="Cambria Math" panose="02040503050406030204" pitchFamily="18" charset="0"/>
                          <a:ea typeface="Times New Roman" panose="02020603050405020304" pitchFamily="18" charset="0"/>
                        </a:rPr>
                        <m:t>)</m:t>
                      </m:r>
                    </m:oMath>
                  </m:oMathPara>
                </a14:m>
                <a:endParaRPr lang="ru-RU" dirty="0">
                  <a:effectLst/>
                  <a:latin typeface="Bahnschrift SemiBold" panose="020B0502040204020203" pitchFamily="34" charset="0"/>
                  <a:ea typeface="Times New Roman" panose="02020603050405020304" pitchFamily="18" charset="0"/>
                </a:endParaRPr>
              </a:p>
            </p:txBody>
          </p:sp>
        </mc:Choice>
        <mc:Fallback>
          <p:sp>
            <p:nvSpPr>
              <p:cNvPr id="11" name="TextBox 10">
                <a:extLst>
                  <a:ext uri="{FF2B5EF4-FFF2-40B4-BE49-F238E27FC236}">
                    <a16:creationId xmlns:a16="http://schemas.microsoft.com/office/drawing/2014/main" id="{A1F17F19-D308-4B67-B3EC-B4CB39405FA3}"/>
                  </a:ext>
                </a:extLst>
              </p:cNvPr>
              <p:cNvSpPr txBox="1">
                <a:spLocks noRot="1" noChangeAspect="1" noMove="1" noResize="1" noEditPoints="1" noAdjustHandles="1" noChangeArrowheads="1" noChangeShapeType="1" noTextEdit="1"/>
              </p:cNvSpPr>
              <p:nvPr/>
            </p:nvSpPr>
            <p:spPr>
              <a:xfrm>
                <a:off x="5783723" y="3012810"/>
                <a:ext cx="6096000" cy="851708"/>
              </a:xfrm>
              <a:prstGeom prst="rect">
                <a:avLst/>
              </a:prstGeom>
              <a:blipFill>
                <a:blip r:embed="rId2"/>
                <a:stretch>
                  <a:fillRect/>
                </a:stretch>
              </a:blipFill>
            </p:spPr>
            <p:txBody>
              <a:bodyPr/>
              <a:lstStyle/>
              <a:p>
                <a:r>
                  <a:rPr lang="ru-RU">
                    <a:noFill/>
                  </a:rPr>
                  <a:t> </a:t>
                </a:r>
              </a:p>
            </p:txBody>
          </p:sp>
        </mc:Fallback>
      </mc:AlternateContent>
      <p:sp>
        <p:nvSpPr>
          <p:cNvPr id="16" name="TextBox 15">
            <a:extLst>
              <a:ext uri="{FF2B5EF4-FFF2-40B4-BE49-F238E27FC236}">
                <a16:creationId xmlns:a16="http://schemas.microsoft.com/office/drawing/2014/main" id="{459E112F-D851-4331-9D0D-E26812FA3EC7}"/>
              </a:ext>
            </a:extLst>
          </p:cNvPr>
          <p:cNvSpPr txBox="1"/>
          <p:nvPr/>
        </p:nvSpPr>
        <p:spPr>
          <a:xfrm>
            <a:off x="715670" y="1947998"/>
            <a:ext cx="7620462" cy="461665"/>
          </a:xfrm>
          <a:prstGeom prst="rect">
            <a:avLst/>
          </a:prstGeom>
          <a:noFill/>
        </p:spPr>
        <p:txBody>
          <a:bodyPr wrap="square">
            <a:spAutoFit/>
          </a:bodyPr>
          <a:lstStyle/>
          <a:p>
            <a:pPr>
              <a:spcAft>
                <a:spcPts val="0"/>
              </a:spcAft>
            </a:pPr>
            <a:r>
              <a:rPr lang="ru-RU" sz="2400" dirty="0">
                <a:effectLst/>
                <a:latin typeface="Bahnschrift SemiBold" panose="020B0502040204020203" pitchFamily="34" charset="0"/>
                <a:ea typeface="Times New Roman" panose="02020603050405020304" pitchFamily="18" charset="0"/>
              </a:rPr>
              <a:t>Тогда формула примет вид:</a:t>
            </a:r>
          </a:p>
        </p:txBody>
      </p:sp>
      <mc:AlternateContent xmlns:mc="http://schemas.openxmlformats.org/markup-compatibility/2006">
        <mc:Choice xmlns:a14="http://schemas.microsoft.com/office/drawing/2010/main" Requires="a14">
          <p:sp>
            <p:nvSpPr>
              <p:cNvPr id="19" name="TextBox 18">
                <a:extLst>
                  <a:ext uri="{FF2B5EF4-FFF2-40B4-BE49-F238E27FC236}">
                    <a16:creationId xmlns:a16="http://schemas.microsoft.com/office/drawing/2014/main" id="{F7030799-418B-4869-8B5C-5C9090B9C6F8}"/>
                  </a:ext>
                </a:extLst>
              </p:cNvPr>
              <p:cNvSpPr txBox="1"/>
              <p:nvPr/>
            </p:nvSpPr>
            <p:spPr>
              <a:xfrm>
                <a:off x="600260" y="2928074"/>
                <a:ext cx="3581122" cy="836063"/>
              </a:xfrm>
              <a:prstGeom prst="rect">
                <a:avLst/>
              </a:prstGeom>
              <a:noFill/>
            </p:spPr>
            <p:txBody>
              <a:bodyPr wrap="square">
                <a:spAutoFit/>
              </a:bodyPr>
              <a:lstStyle/>
              <a:p>
                <a:pPr>
                  <a:spcAft>
                    <a:spcPts val="0"/>
                  </a:spcAft>
                </a:pPr>
                <a14:m>
                  <m:oMath xmlns:m="http://schemas.openxmlformats.org/officeDocument/2006/math">
                    <m:r>
                      <a:rPr lang="ru-RU" sz="2400" i="1" smtClean="0">
                        <a:effectLst/>
                        <a:latin typeface="Cambria Math" panose="02040503050406030204" pitchFamily="18" charset="0"/>
                        <a:ea typeface="Times New Roman" panose="02020603050405020304" pitchFamily="18" charset="0"/>
                      </a:rPr>
                      <m:t>𝑚</m:t>
                    </m:r>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𝑑𝑣</m:t>
                        </m:r>
                      </m:num>
                      <m:den>
                        <m:r>
                          <a:rPr lang="ru-RU" sz="2400" i="1">
                            <a:effectLst/>
                            <a:latin typeface="Cambria Math" panose="02040503050406030204" pitchFamily="18" charset="0"/>
                            <a:ea typeface="Times New Roman" panose="02020603050405020304" pitchFamily="18" charset="0"/>
                          </a:rPr>
                          <m:t>𝑑𝑡</m:t>
                        </m:r>
                      </m:den>
                    </m:f>
                  </m:oMath>
                </a14:m>
                <a:r>
                  <a:rPr lang="ru-RU" sz="2400" dirty="0">
                    <a:effectLst/>
                    <a:latin typeface="Times New Roman" panose="02020603050405020304" pitchFamily="18" charset="0"/>
                    <a:ea typeface="Times New Roman" panose="02020603050405020304" pitchFamily="18" charset="0"/>
                  </a:rPr>
                  <a:t> = </a:t>
                </a:r>
                <a14:m>
                  <m:oMath xmlns:m="http://schemas.openxmlformats.org/officeDocument/2006/math">
                    <m:r>
                      <a:rPr lang="ru-RU" sz="2400" i="1">
                        <a:effectLst/>
                        <a:latin typeface="Cambria Math" panose="02040503050406030204" pitchFamily="18" charset="0"/>
                        <a:ea typeface="Times New Roman" panose="02020603050405020304" pitchFamily="18" charset="0"/>
                      </a:rPr>
                      <m:t>−</m:t>
                    </m:r>
                    <m:r>
                      <a:rPr lang="ru-RU" sz="2400" i="1">
                        <a:effectLst/>
                        <a:latin typeface="Cambria Math" panose="02040503050406030204" pitchFamily="18" charset="0"/>
                        <a:ea typeface="Times New Roman" panose="02020603050405020304" pitchFamily="18" charset="0"/>
                      </a:rPr>
                      <m:t>𝑈</m:t>
                    </m:r>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𝑑𝑚</m:t>
                        </m:r>
                      </m:num>
                      <m:den>
                        <m:r>
                          <a:rPr lang="ru-RU" sz="2400" i="1">
                            <a:effectLst/>
                            <a:latin typeface="Cambria Math" panose="02040503050406030204" pitchFamily="18" charset="0"/>
                            <a:ea typeface="Times New Roman" panose="02020603050405020304" pitchFamily="18" charset="0"/>
                          </a:rPr>
                          <m:t>𝑑𝑡</m:t>
                        </m:r>
                      </m:den>
                    </m:f>
                    <m:r>
                      <a:rPr lang="ru-RU" sz="2400" i="1">
                        <a:effectLst/>
                        <a:latin typeface="Cambria Math" panose="02040503050406030204" pitchFamily="18" charset="0"/>
                        <a:ea typeface="Times New Roman" panose="02020603050405020304" pitchFamily="18" charset="0"/>
                      </a:rPr>
                      <m:t> −</m:t>
                    </m:r>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𝐺𝑀</m:t>
                        </m:r>
                        <m:f>
                          <m:fPr>
                            <m:ctrlPr>
                              <a:rPr lang="ru-RU" sz="2400" i="1">
                                <a:effectLst/>
                                <a:latin typeface="Cambria Math" panose="02040503050406030204" pitchFamily="18" charset="0"/>
                                <a:ea typeface="Times New Roman" panose="02020603050405020304" pitchFamily="18" charset="0"/>
                              </a:rPr>
                            </m:ctrlPr>
                          </m:fPr>
                          <m:num>
                            <m:r>
                              <a:rPr lang="ru-RU" sz="2400" i="1">
                                <a:effectLst/>
                                <a:latin typeface="Cambria Math" panose="02040503050406030204" pitchFamily="18" charset="0"/>
                                <a:ea typeface="Times New Roman" panose="02020603050405020304" pitchFamily="18" charset="0"/>
                              </a:rPr>
                              <m:t>𝑑𝑚</m:t>
                            </m:r>
                          </m:num>
                          <m:den>
                            <m:r>
                              <a:rPr lang="ru-RU" sz="2400" i="1">
                                <a:effectLst/>
                                <a:latin typeface="Cambria Math" panose="02040503050406030204" pitchFamily="18" charset="0"/>
                                <a:ea typeface="Times New Roman" panose="02020603050405020304" pitchFamily="18" charset="0"/>
                              </a:rPr>
                              <m:t>𝑑𝑡</m:t>
                            </m:r>
                          </m:den>
                        </m:f>
                      </m:num>
                      <m:den>
                        <m:r>
                          <a:rPr lang="ru-RU" sz="2400" i="1">
                            <a:effectLst/>
                            <a:latin typeface="Cambria Math" panose="02040503050406030204" pitchFamily="18" charset="0"/>
                            <a:ea typeface="Times New Roman" panose="02020603050405020304" pitchFamily="18" charset="0"/>
                          </a:rPr>
                          <m:t>(</m:t>
                        </m:r>
                        <m:r>
                          <a:rPr lang="ru-RU" sz="2400" i="1">
                            <a:effectLst/>
                            <a:latin typeface="Cambria Math" panose="02040503050406030204" pitchFamily="18" charset="0"/>
                            <a:ea typeface="Times New Roman" panose="02020603050405020304" pitchFamily="18" charset="0"/>
                          </a:rPr>
                          <m:t>𝑅</m:t>
                        </m:r>
                        <m:r>
                          <a:rPr lang="ru-RU" sz="2400" i="1">
                            <a:effectLst/>
                            <a:latin typeface="Cambria Math" panose="02040503050406030204" pitchFamily="18" charset="0"/>
                            <a:ea typeface="Times New Roman" panose="02020603050405020304" pitchFamily="18" charset="0"/>
                          </a:rPr>
                          <m:t>+</m:t>
                        </m:r>
                        <m:r>
                          <a:rPr lang="ru-RU" sz="2400" i="1">
                            <a:effectLst/>
                            <a:latin typeface="Cambria Math" panose="02040503050406030204" pitchFamily="18" charset="0"/>
                            <a:ea typeface="Times New Roman" panose="02020603050405020304" pitchFamily="18" charset="0"/>
                          </a:rPr>
                          <m:t>h</m:t>
                        </m:r>
                        <m:sSup>
                          <m:sSupPr>
                            <m:ctrlPr>
                              <a:rPr lang="ru-RU" sz="2400" i="1">
                                <a:effectLst/>
                                <a:latin typeface="Cambria Math" panose="02040503050406030204" pitchFamily="18" charset="0"/>
                                <a:ea typeface="Times New Roman" panose="02020603050405020304" pitchFamily="18" charset="0"/>
                              </a:rPr>
                            </m:ctrlPr>
                          </m:sSupPr>
                          <m:e>
                            <m:r>
                              <a:rPr lang="ru-RU" sz="2400" i="1">
                                <a:effectLst/>
                                <a:latin typeface="Cambria Math" panose="02040503050406030204" pitchFamily="18" charset="0"/>
                                <a:ea typeface="Times New Roman" panose="02020603050405020304" pitchFamily="18" charset="0"/>
                              </a:rPr>
                              <m:t>)</m:t>
                            </m:r>
                          </m:e>
                          <m:sup>
                            <m:r>
                              <a:rPr lang="ru-RU" sz="2400" i="1">
                                <a:effectLst/>
                                <a:latin typeface="Cambria Math" panose="02040503050406030204" pitchFamily="18" charset="0"/>
                                <a:ea typeface="Times New Roman" panose="02020603050405020304" pitchFamily="18" charset="0"/>
                              </a:rPr>
                              <m:t>2</m:t>
                            </m:r>
                          </m:sup>
                        </m:sSup>
                      </m:den>
                    </m:f>
                  </m:oMath>
                </a14:m>
                <a:endParaRPr lang="ru-RU" dirty="0">
                  <a:effectLst/>
                  <a:latin typeface="Times New Roman" panose="02020603050405020304" pitchFamily="18" charset="0"/>
                  <a:ea typeface="Times New Roman" panose="02020603050405020304" pitchFamily="18" charset="0"/>
                </a:endParaRPr>
              </a:p>
            </p:txBody>
          </p:sp>
        </mc:Choice>
        <mc:Fallback>
          <p:sp>
            <p:nvSpPr>
              <p:cNvPr id="19" name="TextBox 18">
                <a:extLst>
                  <a:ext uri="{FF2B5EF4-FFF2-40B4-BE49-F238E27FC236}">
                    <a16:creationId xmlns:a16="http://schemas.microsoft.com/office/drawing/2014/main" id="{F7030799-418B-4869-8B5C-5C9090B9C6F8}"/>
                  </a:ext>
                </a:extLst>
              </p:cNvPr>
              <p:cNvSpPr txBox="1">
                <a:spLocks noRot="1" noChangeAspect="1" noMove="1" noResize="1" noEditPoints="1" noAdjustHandles="1" noChangeArrowheads="1" noChangeShapeType="1" noTextEdit="1"/>
              </p:cNvSpPr>
              <p:nvPr/>
            </p:nvSpPr>
            <p:spPr>
              <a:xfrm>
                <a:off x="600260" y="2928074"/>
                <a:ext cx="3581122" cy="836063"/>
              </a:xfrm>
              <a:prstGeom prst="rect">
                <a:avLst/>
              </a:prstGeom>
              <a:blipFill>
                <a:blip r:embed="rId3"/>
                <a:stretch>
                  <a:fillRect b="-730"/>
                </a:stretch>
              </a:blipFill>
            </p:spPr>
            <p:txBody>
              <a:bodyPr/>
              <a:lstStyle/>
              <a:p>
                <a:r>
                  <a:rPr lang="ru-RU">
                    <a:noFill/>
                  </a:rPr>
                  <a:t> </a:t>
                </a:r>
              </a:p>
            </p:txBody>
          </p:sp>
        </mc:Fallback>
      </mc:AlternateContent>
      <p:cxnSp>
        <p:nvCxnSpPr>
          <p:cNvPr id="21" name="Прямая со стрелкой 20">
            <a:extLst>
              <a:ext uri="{FF2B5EF4-FFF2-40B4-BE49-F238E27FC236}">
                <a16:creationId xmlns:a16="http://schemas.microsoft.com/office/drawing/2014/main" id="{EA48AE62-9B63-4A09-9390-D5F197311FD5}"/>
              </a:ext>
            </a:extLst>
          </p:cNvPr>
          <p:cNvCxnSpPr>
            <a:cxnSpLocks/>
            <a:stCxn id="19" idx="3"/>
          </p:cNvCxnSpPr>
          <p:nvPr/>
        </p:nvCxnSpPr>
        <p:spPr>
          <a:xfrm>
            <a:off x="4181382" y="3346106"/>
            <a:ext cx="1953088"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9320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Прямоугольник 38">
            <a:extLst>
              <a:ext uri="{FF2B5EF4-FFF2-40B4-BE49-F238E27FC236}">
                <a16:creationId xmlns:a16="http://schemas.microsoft.com/office/drawing/2014/main" id="{CFF87EDD-115D-4565-9CDD-F8BA4B1C6A62}"/>
              </a:ext>
            </a:extLst>
          </p:cNvPr>
          <p:cNvSpPr/>
          <p:nvPr/>
        </p:nvSpPr>
        <p:spPr>
          <a:xfrm>
            <a:off x="7483876" y="2183932"/>
            <a:ext cx="3648914" cy="28852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600"/>
          </a:p>
        </p:txBody>
      </p:sp>
      <p:sp>
        <p:nvSpPr>
          <p:cNvPr id="2" name="Заголовок 1"/>
          <p:cNvSpPr>
            <a:spLocks noGrp="1"/>
          </p:cNvSpPr>
          <p:nvPr>
            <p:ph type="title"/>
          </p:nvPr>
        </p:nvSpPr>
        <p:spPr>
          <a:xfrm>
            <a:off x="746760" y="354965"/>
            <a:ext cx="10515600" cy="990600"/>
          </a:xfrm>
        </p:spPr>
        <p:txBody>
          <a:bodyPr/>
          <a:lstStyle/>
          <a:p>
            <a:pPr algn="ctr"/>
            <a:r>
              <a:rPr lang="ru-RU" altLang="en-US">
                <a:latin typeface="Bahnschrift SemiBold" panose="020B0502040204020203" pitchFamily="34" charset="0"/>
                <a:cs typeface="Bahnschrift SemiBold" panose="020B0502040204020203" pitchFamily="34" charset="0"/>
              </a:rPr>
              <a:t>Гомановский переход</a:t>
            </a:r>
          </a:p>
        </p:txBody>
      </p:sp>
      <p:sp>
        <p:nvSpPr>
          <p:cNvPr id="4" name="Замещающее содержимое 3"/>
          <p:cNvSpPr>
            <a:spLocks noGrp="1"/>
          </p:cNvSpPr>
          <p:nvPr>
            <p:ph sz="half" idx="2"/>
          </p:nvPr>
        </p:nvSpPr>
        <p:spPr>
          <a:xfrm>
            <a:off x="939164" y="1457325"/>
            <a:ext cx="5806063" cy="4351338"/>
          </a:xfrm>
        </p:spPr>
        <p:txBody>
          <a:bodyPr/>
          <a:lstStyle/>
          <a:p>
            <a:r>
              <a:rPr lang="ru-RU" altLang="en-US" sz="2400" dirty="0">
                <a:latin typeface="Bahnschrift SemiBold" panose="020B0502040204020203" pitchFamily="34" charset="0"/>
                <a:cs typeface="Bahnschrift SemiBold" panose="020B0502040204020203" pitchFamily="34" charset="0"/>
              </a:rPr>
              <a:t>Допустим после взлета через определенное время мы оказались на </a:t>
            </a:r>
            <a:r>
              <a:rPr lang="ru-RU" altLang="en-US" sz="2400" dirty="0" err="1">
                <a:latin typeface="Bahnschrift SemiBold" panose="020B0502040204020203" pitchFamily="34" charset="0"/>
                <a:cs typeface="Bahnschrift SemiBold" panose="020B0502040204020203" pitchFamily="34" charset="0"/>
              </a:rPr>
              <a:t>геопереходной</a:t>
            </a:r>
            <a:r>
              <a:rPr lang="ru-RU" altLang="en-US" sz="2400" dirty="0">
                <a:latin typeface="Bahnschrift SemiBold" panose="020B0502040204020203" pitchFamily="34" charset="0"/>
                <a:cs typeface="Bahnschrift SemiBold" panose="020B0502040204020203" pitchFamily="34" charset="0"/>
              </a:rPr>
              <a:t> орбите и нам нужно попасть на орбиту Марса, сделаем это с помощью </a:t>
            </a:r>
            <a:r>
              <a:rPr lang="ru-RU" altLang="en-US" sz="2400" dirty="0" err="1">
                <a:latin typeface="Bahnschrift SemiBold" panose="020B0502040204020203" pitchFamily="34" charset="0"/>
                <a:cs typeface="Bahnschrift SemiBold" panose="020B0502040204020203" pitchFamily="34" charset="0"/>
              </a:rPr>
              <a:t>Гомановского</a:t>
            </a:r>
            <a:r>
              <a:rPr lang="ru-RU" altLang="en-US" sz="2400" dirty="0">
                <a:latin typeface="Bahnschrift SemiBold" panose="020B0502040204020203" pitchFamily="34" charset="0"/>
                <a:cs typeface="Bahnschrift SemiBold" panose="020B0502040204020203" pitchFamily="34" charset="0"/>
              </a:rPr>
              <a:t> перехода. Для этого нужно узнать орбитальную скорость тела. Найдём её с помощью этих формул</a:t>
            </a:r>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BB638CF1-2840-43EC-8C91-B2672F5313A3}"/>
                  </a:ext>
                </a:extLst>
              </p:cNvPr>
              <p:cNvSpPr txBox="1"/>
              <p:nvPr/>
            </p:nvSpPr>
            <p:spPr>
              <a:xfrm>
                <a:off x="-383750" y="4676054"/>
                <a:ext cx="6094520" cy="1729063"/>
              </a:xfrm>
              <a:prstGeom prst="rect">
                <a:avLst/>
              </a:prstGeom>
              <a:noFill/>
            </p:spPr>
            <p:txBody>
              <a:bodyPr wrap="square">
                <a:spAutoFit/>
              </a:bodyPr>
              <a:lstStyle/>
              <a:p>
                <a:pPr>
                  <a:spcAft>
                    <a:spcPts val="0"/>
                  </a:spcAft>
                </a:pPr>
                <a14:m>
                  <m:oMathPara xmlns:m="http://schemas.openxmlformats.org/officeDocument/2006/math">
                    <m:oMathParaPr>
                      <m:jc m:val="centerGroup"/>
                    </m:oMathParaPr>
                    <m:oMath xmlns:m="http://schemas.openxmlformats.org/officeDocument/2006/math">
                      <m:r>
                        <a:rPr lang="ru-RU" sz="1800" i="1" smtClean="0">
                          <a:effectLst/>
                          <a:latin typeface="Cambria Math" panose="02040503050406030204" pitchFamily="18" charset="0"/>
                          <a:ea typeface="Times New Roman" panose="02020603050405020304" pitchFamily="18" charset="0"/>
                        </a:rPr>
                        <m:t>∆</m:t>
                      </m:r>
                      <m:sSub>
                        <m:sSubPr>
                          <m:ctrlPr>
                            <a:rPr lang="ru-RU" sz="1800" i="1">
                              <a:effectLst/>
                              <a:latin typeface="Cambria Math" panose="02040503050406030204" pitchFamily="18" charset="0"/>
                              <a:ea typeface="Times New Roman" panose="02020603050405020304" pitchFamily="18" charset="0"/>
                            </a:rPr>
                          </m:ctrlPr>
                        </m:sSubPr>
                        <m:e>
                          <m:r>
                            <a:rPr lang="ru-RU" sz="1800" i="1">
                              <a:effectLst/>
                              <a:latin typeface="Cambria Math" panose="02040503050406030204" pitchFamily="18" charset="0"/>
                              <a:ea typeface="Times New Roman" panose="02020603050405020304" pitchFamily="18" charset="0"/>
                            </a:rPr>
                            <m:t>𝑉</m:t>
                          </m:r>
                        </m:e>
                        <m:sub>
                          <m:r>
                            <a:rPr lang="ru-RU" sz="1800" i="1">
                              <a:effectLst/>
                              <a:latin typeface="Cambria Math" panose="02040503050406030204" pitchFamily="18" charset="0"/>
                              <a:ea typeface="Times New Roman" panose="02020603050405020304" pitchFamily="18" charset="0"/>
                            </a:rPr>
                            <m:t>𝐴</m:t>
                          </m:r>
                        </m:sub>
                      </m:sSub>
                      <m:r>
                        <a:rPr lang="ru-RU" sz="1800" i="1">
                          <a:effectLst/>
                          <a:latin typeface="Cambria Math" panose="02040503050406030204" pitchFamily="18" charset="0"/>
                          <a:ea typeface="Times New Roman" panose="02020603050405020304" pitchFamily="18" charset="0"/>
                        </a:rPr>
                        <m:t> =</m:t>
                      </m:r>
                      <m:rad>
                        <m:radPr>
                          <m:degHide m:val="on"/>
                          <m:ctrlPr>
                            <a:rPr lang="ru-RU" sz="1800" i="1">
                              <a:effectLst/>
                              <a:latin typeface="Cambria Math" panose="02040503050406030204" pitchFamily="18" charset="0"/>
                              <a:ea typeface="Times New Roman" panose="02020603050405020304" pitchFamily="18" charset="0"/>
                            </a:rPr>
                          </m:ctrlPr>
                        </m:radPr>
                        <m:deg/>
                        <m:e>
                          <m:f>
                            <m:fPr>
                              <m:ctrlPr>
                                <a:rPr lang="ru-RU" sz="1800" i="1">
                                  <a:effectLst/>
                                  <a:latin typeface="Cambria Math" panose="02040503050406030204" pitchFamily="18" charset="0"/>
                                  <a:ea typeface="Times New Roman" panose="02020603050405020304" pitchFamily="18" charset="0"/>
                                </a:rPr>
                              </m:ctrlPr>
                            </m:fPr>
                            <m:num>
                              <m:r>
                                <a:rPr lang="ru-RU" sz="1800" i="1">
                                  <a:effectLst/>
                                  <a:latin typeface="Cambria Math" panose="02040503050406030204" pitchFamily="18" charset="0"/>
                                  <a:ea typeface="Times New Roman" panose="02020603050405020304" pitchFamily="18" charset="0"/>
                                </a:rPr>
                                <m:t>𝜇</m:t>
                              </m:r>
                            </m:num>
                            <m:den>
                              <m:r>
                                <a:rPr lang="ru-RU" sz="1800" i="1">
                                  <a:effectLst/>
                                  <a:latin typeface="Cambria Math" panose="02040503050406030204" pitchFamily="18" charset="0"/>
                                  <a:ea typeface="Times New Roman" panose="02020603050405020304" pitchFamily="18" charset="0"/>
                                </a:rPr>
                                <m:t>𝑟</m:t>
                              </m:r>
                              <m:r>
                                <a:rPr lang="ru-RU" sz="1800" i="1">
                                  <a:effectLst/>
                                  <a:latin typeface="Cambria Math" panose="02040503050406030204" pitchFamily="18" charset="0"/>
                                  <a:ea typeface="Times New Roman" panose="02020603050405020304" pitchFamily="18" charset="0"/>
                                </a:rPr>
                                <m:t>1</m:t>
                              </m:r>
                            </m:den>
                          </m:f>
                        </m:e>
                      </m:rad>
                      <m:r>
                        <a:rPr lang="ru-RU" sz="1800" i="1">
                          <a:effectLst/>
                          <a:latin typeface="Cambria Math" panose="02040503050406030204" pitchFamily="18" charset="0"/>
                          <a:ea typeface="Times New Roman" panose="02020603050405020304" pitchFamily="18" charset="0"/>
                        </a:rPr>
                        <m:t>(</m:t>
                      </m:r>
                      <m:rad>
                        <m:radPr>
                          <m:degHide m:val="on"/>
                          <m:ctrlPr>
                            <a:rPr lang="ru-RU" sz="1800" i="1">
                              <a:effectLst/>
                              <a:latin typeface="Cambria Math" panose="02040503050406030204" pitchFamily="18" charset="0"/>
                              <a:ea typeface="Times New Roman" panose="02020603050405020304" pitchFamily="18" charset="0"/>
                            </a:rPr>
                          </m:ctrlPr>
                        </m:radPr>
                        <m:deg/>
                        <m:e>
                          <m:f>
                            <m:fPr>
                              <m:ctrlPr>
                                <a:rPr lang="ru-RU" sz="1800" i="1">
                                  <a:effectLst/>
                                  <a:latin typeface="Cambria Math" panose="02040503050406030204" pitchFamily="18" charset="0"/>
                                  <a:ea typeface="Times New Roman" panose="02020603050405020304" pitchFamily="18" charset="0"/>
                                </a:rPr>
                              </m:ctrlPr>
                            </m:fPr>
                            <m:num>
                              <m:r>
                                <a:rPr lang="ru-RU" sz="1800" i="1">
                                  <a:effectLst/>
                                  <a:latin typeface="Cambria Math" panose="02040503050406030204" pitchFamily="18" charset="0"/>
                                  <a:ea typeface="Times New Roman" panose="02020603050405020304" pitchFamily="18" charset="0"/>
                                </a:rPr>
                                <m:t>2</m:t>
                              </m:r>
                              <m:r>
                                <a:rPr lang="ru-RU" sz="1800" i="1">
                                  <a:effectLst/>
                                  <a:latin typeface="Cambria Math" panose="02040503050406030204" pitchFamily="18" charset="0"/>
                                  <a:ea typeface="Times New Roman" panose="02020603050405020304" pitchFamily="18" charset="0"/>
                                </a:rPr>
                                <m:t>𝑟</m:t>
                              </m:r>
                              <m:r>
                                <a:rPr lang="ru-RU" sz="1800" i="1">
                                  <a:effectLst/>
                                  <a:latin typeface="Cambria Math" panose="02040503050406030204" pitchFamily="18" charset="0"/>
                                  <a:ea typeface="Times New Roman" panose="02020603050405020304" pitchFamily="18" charset="0"/>
                                </a:rPr>
                                <m:t>1</m:t>
                              </m:r>
                            </m:num>
                            <m:den>
                              <m:r>
                                <a:rPr lang="ru-RU" sz="1800" i="1">
                                  <a:effectLst/>
                                  <a:latin typeface="Cambria Math" panose="02040503050406030204" pitchFamily="18" charset="0"/>
                                  <a:ea typeface="Times New Roman" panose="02020603050405020304" pitchFamily="18" charset="0"/>
                                </a:rPr>
                                <m:t>𝑟</m:t>
                              </m:r>
                              <m:r>
                                <a:rPr lang="ru-RU" sz="1800" i="1">
                                  <a:effectLst/>
                                  <a:latin typeface="Cambria Math" panose="02040503050406030204" pitchFamily="18" charset="0"/>
                                  <a:ea typeface="Times New Roman" panose="02020603050405020304" pitchFamily="18" charset="0"/>
                                </a:rPr>
                                <m:t>1+</m:t>
                              </m:r>
                              <m:r>
                                <a:rPr lang="ru-RU" sz="1800" i="1">
                                  <a:effectLst/>
                                  <a:latin typeface="Cambria Math" panose="02040503050406030204" pitchFamily="18" charset="0"/>
                                  <a:ea typeface="Times New Roman" panose="02020603050405020304" pitchFamily="18" charset="0"/>
                                </a:rPr>
                                <m:t>𝑟</m:t>
                              </m:r>
                              <m:r>
                                <a:rPr lang="ru-RU" sz="1800" i="1">
                                  <a:effectLst/>
                                  <a:latin typeface="Cambria Math" panose="02040503050406030204" pitchFamily="18" charset="0"/>
                                  <a:ea typeface="Times New Roman" panose="02020603050405020304" pitchFamily="18" charset="0"/>
                                </a:rPr>
                                <m:t>2</m:t>
                              </m:r>
                            </m:den>
                          </m:f>
                        </m:e>
                      </m:rad>
                      <m:r>
                        <a:rPr lang="ru-RU" sz="1800" i="1">
                          <a:effectLst/>
                          <a:latin typeface="Cambria Math" panose="02040503050406030204" pitchFamily="18" charset="0"/>
                          <a:ea typeface="Times New Roman" panose="02020603050405020304" pitchFamily="18" charset="0"/>
                        </a:rPr>
                        <m:t>−1) </m:t>
                      </m:r>
                    </m:oMath>
                  </m:oMathPara>
                </a14:m>
                <a:endParaRPr lang="ru-RU" sz="1400" dirty="0">
                  <a:effectLst/>
                  <a:latin typeface="Times New Roman" panose="02020603050405020304" pitchFamily="18" charset="0"/>
                  <a:ea typeface="Times New Roman" panose="02020603050405020304" pitchFamily="18" charset="0"/>
                </a:endParaRPr>
              </a:p>
              <a:p>
                <a:pPr>
                  <a:spcAft>
                    <a:spcPts val="0"/>
                  </a:spcAft>
                </a:pPr>
                <a14:m>
                  <m:oMathPara xmlns:m="http://schemas.openxmlformats.org/officeDocument/2006/math">
                    <m:oMathParaPr>
                      <m:jc m:val="centerGroup"/>
                    </m:oMathParaPr>
                    <m:oMath xmlns:m="http://schemas.openxmlformats.org/officeDocument/2006/math">
                      <m:r>
                        <a:rPr lang="ru-RU" sz="1800" i="1">
                          <a:effectLst/>
                          <a:latin typeface="Cambria Math" panose="02040503050406030204" pitchFamily="18" charset="0"/>
                          <a:ea typeface="Times New Roman" panose="02020603050405020304" pitchFamily="18" charset="0"/>
                        </a:rPr>
                        <m:t>∆</m:t>
                      </m:r>
                      <m:sSub>
                        <m:sSubPr>
                          <m:ctrlPr>
                            <a:rPr lang="ru-RU" sz="1800" i="1">
                              <a:effectLst/>
                              <a:latin typeface="Cambria Math" panose="02040503050406030204" pitchFamily="18" charset="0"/>
                              <a:ea typeface="Times New Roman" panose="02020603050405020304" pitchFamily="18" charset="0"/>
                            </a:rPr>
                          </m:ctrlPr>
                        </m:sSubPr>
                        <m:e>
                          <m:r>
                            <a:rPr lang="ru-RU" sz="1800" i="1">
                              <a:effectLst/>
                              <a:latin typeface="Cambria Math" panose="02040503050406030204" pitchFamily="18" charset="0"/>
                              <a:ea typeface="Times New Roman" panose="02020603050405020304" pitchFamily="18" charset="0"/>
                            </a:rPr>
                            <m:t>𝑉</m:t>
                          </m:r>
                        </m:e>
                        <m:sub>
                          <m:r>
                            <a:rPr lang="ru-RU" sz="1800" i="1">
                              <a:effectLst/>
                              <a:latin typeface="Cambria Math" panose="02040503050406030204" pitchFamily="18" charset="0"/>
                              <a:ea typeface="Times New Roman" panose="02020603050405020304" pitchFamily="18" charset="0"/>
                            </a:rPr>
                            <m:t>𝐵</m:t>
                          </m:r>
                        </m:sub>
                      </m:sSub>
                      <m:r>
                        <a:rPr lang="ru-RU" sz="1800" i="1">
                          <a:effectLst/>
                          <a:latin typeface="Cambria Math" panose="02040503050406030204" pitchFamily="18" charset="0"/>
                          <a:ea typeface="Times New Roman" panose="02020603050405020304" pitchFamily="18" charset="0"/>
                        </a:rPr>
                        <m:t> =</m:t>
                      </m:r>
                      <m:rad>
                        <m:radPr>
                          <m:degHide m:val="on"/>
                          <m:ctrlPr>
                            <a:rPr lang="ru-RU" sz="1800" i="1">
                              <a:effectLst/>
                              <a:latin typeface="Cambria Math" panose="02040503050406030204" pitchFamily="18" charset="0"/>
                              <a:ea typeface="Times New Roman" panose="02020603050405020304" pitchFamily="18" charset="0"/>
                            </a:rPr>
                          </m:ctrlPr>
                        </m:radPr>
                        <m:deg/>
                        <m:e>
                          <m:f>
                            <m:fPr>
                              <m:ctrlPr>
                                <a:rPr lang="ru-RU" sz="1800" i="1">
                                  <a:effectLst/>
                                  <a:latin typeface="Cambria Math" panose="02040503050406030204" pitchFamily="18" charset="0"/>
                                  <a:ea typeface="Times New Roman" panose="02020603050405020304" pitchFamily="18" charset="0"/>
                                </a:rPr>
                              </m:ctrlPr>
                            </m:fPr>
                            <m:num>
                              <m:r>
                                <a:rPr lang="ru-RU" sz="1800" i="1">
                                  <a:effectLst/>
                                  <a:latin typeface="Cambria Math" panose="02040503050406030204" pitchFamily="18" charset="0"/>
                                  <a:ea typeface="Times New Roman" panose="02020603050405020304" pitchFamily="18" charset="0"/>
                                </a:rPr>
                                <m:t>𝜇</m:t>
                              </m:r>
                            </m:num>
                            <m:den>
                              <m:r>
                                <a:rPr lang="ru-RU" sz="1800" i="1">
                                  <a:effectLst/>
                                  <a:latin typeface="Cambria Math" panose="02040503050406030204" pitchFamily="18" charset="0"/>
                                  <a:ea typeface="Times New Roman" panose="02020603050405020304" pitchFamily="18" charset="0"/>
                                </a:rPr>
                                <m:t>𝑟</m:t>
                              </m:r>
                              <m:r>
                                <a:rPr lang="ru-RU" sz="1800" i="1">
                                  <a:effectLst/>
                                  <a:latin typeface="Cambria Math" panose="02040503050406030204" pitchFamily="18" charset="0"/>
                                  <a:ea typeface="Times New Roman" panose="02020603050405020304" pitchFamily="18" charset="0"/>
                                </a:rPr>
                                <m:t>2</m:t>
                              </m:r>
                            </m:den>
                          </m:f>
                        </m:e>
                      </m:rad>
                      <m:r>
                        <a:rPr lang="ru-RU" sz="1800" i="1">
                          <a:effectLst/>
                          <a:latin typeface="Cambria Math" panose="02040503050406030204" pitchFamily="18" charset="0"/>
                          <a:ea typeface="Times New Roman" panose="02020603050405020304" pitchFamily="18" charset="0"/>
                        </a:rPr>
                        <m:t>(−</m:t>
                      </m:r>
                      <m:rad>
                        <m:radPr>
                          <m:degHide m:val="on"/>
                          <m:ctrlPr>
                            <a:rPr lang="ru-RU" sz="1800" i="1">
                              <a:effectLst/>
                              <a:latin typeface="Cambria Math" panose="02040503050406030204" pitchFamily="18" charset="0"/>
                              <a:ea typeface="Times New Roman" panose="02020603050405020304" pitchFamily="18" charset="0"/>
                            </a:rPr>
                          </m:ctrlPr>
                        </m:radPr>
                        <m:deg/>
                        <m:e>
                          <m:f>
                            <m:fPr>
                              <m:ctrlPr>
                                <a:rPr lang="ru-RU" sz="1800" i="1">
                                  <a:effectLst/>
                                  <a:latin typeface="Cambria Math" panose="02040503050406030204" pitchFamily="18" charset="0"/>
                                  <a:ea typeface="Times New Roman" panose="02020603050405020304" pitchFamily="18" charset="0"/>
                                </a:rPr>
                              </m:ctrlPr>
                            </m:fPr>
                            <m:num>
                              <m:r>
                                <a:rPr lang="ru-RU" sz="1800" i="1">
                                  <a:effectLst/>
                                  <a:latin typeface="Cambria Math" panose="02040503050406030204" pitchFamily="18" charset="0"/>
                                  <a:ea typeface="Times New Roman" panose="02020603050405020304" pitchFamily="18" charset="0"/>
                                </a:rPr>
                                <m:t>2</m:t>
                              </m:r>
                              <m:r>
                                <a:rPr lang="ru-RU" sz="1800" i="1">
                                  <a:effectLst/>
                                  <a:latin typeface="Cambria Math" panose="02040503050406030204" pitchFamily="18" charset="0"/>
                                  <a:ea typeface="Times New Roman" panose="02020603050405020304" pitchFamily="18" charset="0"/>
                                </a:rPr>
                                <m:t>𝑟</m:t>
                              </m:r>
                              <m:r>
                                <a:rPr lang="ru-RU" sz="1800" i="1">
                                  <a:effectLst/>
                                  <a:latin typeface="Cambria Math" panose="02040503050406030204" pitchFamily="18" charset="0"/>
                                  <a:ea typeface="Times New Roman" panose="02020603050405020304" pitchFamily="18" charset="0"/>
                                </a:rPr>
                                <m:t>1</m:t>
                              </m:r>
                            </m:num>
                            <m:den>
                              <m:r>
                                <a:rPr lang="ru-RU" sz="1800" i="1">
                                  <a:effectLst/>
                                  <a:latin typeface="Cambria Math" panose="02040503050406030204" pitchFamily="18" charset="0"/>
                                  <a:ea typeface="Times New Roman" panose="02020603050405020304" pitchFamily="18" charset="0"/>
                                </a:rPr>
                                <m:t>𝑟</m:t>
                              </m:r>
                              <m:r>
                                <a:rPr lang="ru-RU" sz="1800" i="1">
                                  <a:effectLst/>
                                  <a:latin typeface="Cambria Math" panose="02040503050406030204" pitchFamily="18" charset="0"/>
                                  <a:ea typeface="Times New Roman" panose="02020603050405020304" pitchFamily="18" charset="0"/>
                                </a:rPr>
                                <m:t>1+</m:t>
                              </m:r>
                              <m:r>
                                <a:rPr lang="ru-RU" sz="1800" i="1">
                                  <a:effectLst/>
                                  <a:latin typeface="Cambria Math" panose="02040503050406030204" pitchFamily="18" charset="0"/>
                                  <a:ea typeface="Times New Roman" panose="02020603050405020304" pitchFamily="18" charset="0"/>
                                </a:rPr>
                                <m:t>𝑟</m:t>
                              </m:r>
                              <m:r>
                                <a:rPr lang="ru-RU" sz="1800" i="1">
                                  <a:effectLst/>
                                  <a:latin typeface="Cambria Math" panose="02040503050406030204" pitchFamily="18" charset="0"/>
                                  <a:ea typeface="Times New Roman" panose="02020603050405020304" pitchFamily="18" charset="0"/>
                                </a:rPr>
                                <m:t>2</m:t>
                              </m:r>
                            </m:den>
                          </m:f>
                        </m:e>
                      </m:rad>
                      <m:r>
                        <a:rPr lang="ru-RU" sz="1800" i="1">
                          <a:effectLst/>
                          <a:latin typeface="Cambria Math" panose="02040503050406030204" pitchFamily="18" charset="0"/>
                          <a:ea typeface="Times New Roman" panose="02020603050405020304" pitchFamily="18" charset="0"/>
                        </a:rPr>
                        <m:t>+1) </m:t>
                      </m:r>
                    </m:oMath>
                  </m:oMathPara>
                </a14:m>
                <a:endParaRPr lang="ru-RU" sz="1400" dirty="0">
                  <a:effectLst/>
                  <a:latin typeface="Times New Roman" panose="02020603050405020304" pitchFamily="18" charset="0"/>
                  <a:ea typeface="Times New Roman" panose="02020603050405020304" pitchFamily="18" charset="0"/>
                </a:endParaRPr>
              </a:p>
            </p:txBody>
          </p:sp>
        </mc:Choice>
        <mc:Fallback>
          <p:sp>
            <p:nvSpPr>
              <p:cNvPr id="8" name="TextBox 7">
                <a:extLst>
                  <a:ext uri="{FF2B5EF4-FFF2-40B4-BE49-F238E27FC236}">
                    <a16:creationId xmlns:a16="http://schemas.microsoft.com/office/drawing/2014/main" id="{BB638CF1-2840-43EC-8C91-B2672F5313A3}"/>
                  </a:ext>
                </a:extLst>
              </p:cNvPr>
              <p:cNvSpPr txBox="1">
                <a:spLocks noRot="1" noChangeAspect="1" noMove="1" noResize="1" noEditPoints="1" noAdjustHandles="1" noChangeArrowheads="1" noChangeShapeType="1" noTextEdit="1"/>
              </p:cNvSpPr>
              <p:nvPr/>
            </p:nvSpPr>
            <p:spPr>
              <a:xfrm>
                <a:off x="-383750" y="4676054"/>
                <a:ext cx="6094520" cy="1729063"/>
              </a:xfrm>
              <a:prstGeom prst="rect">
                <a:avLst/>
              </a:prstGeom>
              <a:blipFill>
                <a:blip r:embed="rId2"/>
                <a:stretch>
                  <a:fillRect/>
                </a:stretch>
              </a:blipFill>
            </p:spPr>
            <p:txBody>
              <a:bodyPr/>
              <a:lstStyle/>
              <a:p>
                <a:r>
                  <a:rPr lang="ru-RU">
                    <a:noFill/>
                  </a:rPr>
                  <a:t> </a:t>
                </a:r>
              </a:p>
            </p:txBody>
          </p:sp>
        </mc:Fallback>
      </mc:AlternateContent>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AA884891-2EB9-4BE1-8F25-D0A8FA1F02E5}"/>
                  </a:ext>
                </a:extLst>
              </p:cNvPr>
              <p:cNvSpPr txBox="1"/>
              <p:nvPr/>
            </p:nvSpPr>
            <p:spPr>
              <a:xfrm>
                <a:off x="2241822" y="5283014"/>
                <a:ext cx="6587230" cy="4001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ru-RU" sz="2000" smtClean="0">
                          <a:latin typeface="Cambria Math" panose="02040503050406030204" pitchFamily="18" charset="0"/>
                        </a:rPr>
                        <m:t>∆</m:t>
                      </m:r>
                      <m:sSub>
                        <m:sSubPr>
                          <m:ctrlPr>
                            <a:rPr lang="ru-RU" sz="2000" i="1">
                              <a:latin typeface="Cambria Math" panose="02040503050406030204" pitchFamily="18" charset="0"/>
                            </a:rPr>
                          </m:ctrlPr>
                        </m:sSubPr>
                        <m:e>
                          <m:r>
                            <a:rPr lang="ru-RU" sz="2000" i="1">
                              <a:latin typeface="Cambria Math" panose="02040503050406030204" pitchFamily="18" charset="0"/>
                            </a:rPr>
                            <m:t>𝑉</m:t>
                          </m:r>
                        </m:e>
                        <m:sub>
                          <m:r>
                            <a:rPr lang="ru-RU" sz="2000" i="1">
                              <a:latin typeface="Cambria Math" panose="02040503050406030204" pitchFamily="18" charset="0"/>
                            </a:rPr>
                            <m:t>𝑆</m:t>
                          </m:r>
                        </m:sub>
                      </m:sSub>
                      <m:r>
                        <a:rPr lang="ru-RU" sz="2000" i="0">
                          <a:latin typeface="Cambria Math" panose="02040503050406030204" pitchFamily="18" charset="0"/>
                        </a:rPr>
                        <m:t> =∆</m:t>
                      </m:r>
                      <m:sSub>
                        <m:sSubPr>
                          <m:ctrlPr>
                            <a:rPr lang="ru-RU" sz="2000" i="1">
                              <a:latin typeface="Cambria Math" panose="02040503050406030204" pitchFamily="18" charset="0"/>
                            </a:rPr>
                          </m:ctrlPr>
                        </m:sSubPr>
                        <m:e>
                          <m:r>
                            <a:rPr lang="ru-RU" sz="2000" i="1">
                              <a:latin typeface="Cambria Math" panose="02040503050406030204" pitchFamily="18" charset="0"/>
                            </a:rPr>
                            <m:t>𝑉</m:t>
                          </m:r>
                        </m:e>
                        <m:sub>
                          <m:r>
                            <a:rPr lang="ru-RU" sz="2000" i="1">
                              <a:latin typeface="Cambria Math" panose="02040503050406030204" pitchFamily="18" charset="0"/>
                            </a:rPr>
                            <m:t>𝐴</m:t>
                          </m:r>
                        </m:sub>
                      </m:sSub>
                      <m:r>
                        <a:rPr lang="ru-RU" sz="2000" i="0">
                          <a:latin typeface="Cambria Math" panose="02040503050406030204" pitchFamily="18" charset="0"/>
                        </a:rPr>
                        <m:t>+∆</m:t>
                      </m:r>
                      <m:sSub>
                        <m:sSubPr>
                          <m:ctrlPr>
                            <a:rPr lang="ru-RU" sz="2000" i="1">
                              <a:latin typeface="Cambria Math" panose="02040503050406030204" pitchFamily="18" charset="0"/>
                            </a:rPr>
                          </m:ctrlPr>
                        </m:sSubPr>
                        <m:e>
                          <m:r>
                            <a:rPr lang="ru-RU" sz="2000" i="1">
                              <a:latin typeface="Cambria Math" panose="02040503050406030204" pitchFamily="18" charset="0"/>
                            </a:rPr>
                            <m:t>𝑉</m:t>
                          </m:r>
                        </m:e>
                        <m:sub>
                          <m:r>
                            <a:rPr lang="ru-RU" sz="2000" i="1">
                              <a:latin typeface="Cambria Math" panose="02040503050406030204" pitchFamily="18" charset="0"/>
                            </a:rPr>
                            <m:t>𝐵</m:t>
                          </m:r>
                        </m:sub>
                      </m:sSub>
                      <m:r>
                        <a:rPr lang="ru-RU" sz="2000" i="0">
                          <a:latin typeface="Cambria Math" panose="02040503050406030204" pitchFamily="18" charset="0"/>
                        </a:rPr>
                        <m:t> </m:t>
                      </m:r>
                    </m:oMath>
                  </m:oMathPara>
                </a14:m>
                <a:endParaRPr lang="ru-RU" sz="2000" dirty="0"/>
              </a:p>
            </p:txBody>
          </p:sp>
        </mc:Choice>
        <mc:Fallback>
          <p:sp>
            <p:nvSpPr>
              <p:cNvPr id="10" name="TextBox 9">
                <a:extLst>
                  <a:ext uri="{FF2B5EF4-FFF2-40B4-BE49-F238E27FC236}">
                    <a16:creationId xmlns:a16="http://schemas.microsoft.com/office/drawing/2014/main" id="{AA884891-2EB9-4BE1-8F25-D0A8FA1F02E5}"/>
                  </a:ext>
                </a:extLst>
              </p:cNvPr>
              <p:cNvSpPr txBox="1">
                <a:spLocks noRot="1" noChangeAspect="1" noMove="1" noResize="1" noEditPoints="1" noAdjustHandles="1" noChangeArrowheads="1" noChangeShapeType="1" noTextEdit="1"/>
              </p:cNvSpPr>
              <p:nvPr/>
            </p:nvSpPr>
            <p:spPr>
              <a:xfrm>
                <a:off x="2241822" y="5283014"/>
                <a:ext cx="6587230" cy="400110"/>
              </a:xfrm>
              <a:prstGeom prst="rect">
                <a:avLst/>
              </a:prstGeom>
              <a:blipFill>
                <a:blip r:embed="rId3"/>
                <a:stretch>
                  <a:fillRect b="-1538"/>
                </a:stretch>
              </a:blipFill>
            </p:spPr>
            <p:txBody>
              <a:bodyPr/>
              <a:lstStyle/>
              <a:p>
                <a:r>
                  <a:rPr lang="ru-RU">
                    <a:noFill/>
                  </a:rPr>
                  <a:t> </a:t>
                </a:r>
              </a:p>
            </p:txBody>
          </p:sp>
        </mc:Fallback>
      </mc:AlternateContent>
      <p:sp>
        <p:nvSpPr>
          <p:cNvPr id="6" name="Rectangle 24">
            <a:extLst>
              <a:ext uri="{FF2B5EF4-FFF2-40B4-BE49-F238E27FC236}">
                <a16:creationId xmlns:a16="http://schemas.microsoft.com/office/drawing/2014/main" id="{94035EAE-4C39-4CFC-B9C4-21E9D6DD0BD5}"/>
              </a:ext>
            </a:extLst>
          </p:cNvPr>
          <p:cNvSpPr>
            <a:spLocks noChangeArrowheads="1"/>
          </p:cNvSpPr>
          <p:nvPr/>
        </p:nvSpPr>
        <p:spPr bwMode="auto">
          <a:xfrm>
            <a:off x="7794594" y="2324100"/>
            <a:ext cx="379384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ru-RU"/>
          </a:p>
        </p:txBody>
      </p:sp>
      <p:grpSp>
        <p:nvGrpSpPr>
          <p:cNvPr id="12" name="Группа 11">
            <a:extLst>
              <a:ext uri="{FF2B5EF4-FFF2-40B4-BE49-F238E27FC236}">
                <a16:creationId xmlns:a16="http://schemas.microsoft.com/office/drawing/2014/main" id="{577BFC51-EFD1-4965-99F8-91EA27D04D50}"/>
              </a:ext>
            </a:extLst>
          </p:cNvPr>
          <p:cNvGrpSpPr/>
          <p:nvPr/>
        </p:nvGrpSpPr>
        <p:grpSpPr>
          <a:xfrm>
            <a:off x="7794594" y="2324100"/>
            <a:ext cx="3338195" cy="2618740"/>
            <a:chOff x="1862525" y="911650"/>
            <a:chExt cx="3323109" cy="2607600"/>
          </a:xfrm>
        </p:grpSpPr>
        <p:sp>
          <p:nvSpPr>
            <p:cNvPr id="13" name="Овал 12">
              <a:extLst>
                <a:ext uri="{FF2B5EF4-FFF2-40B4-BE49-F238E27FC236}">
                  <a16:creationId xmlns:a16="http://schemas.microsoft.com/office/drawing/2014/main" id="{87052466-81EC-404B-8DB5-92940A61AE28}"/>
                </a:ext>
              </a:extLst>
            </p:cNvPr>
            <p:cNvSpPr/>
            <p:nvPr/>
          </p:nvSpPr>
          <p:spPr>
            <a:xfrm>
              <a:off x="1862525" y="911650"/>
              <a:ext cx="2587800" cy="26076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a:spcAft>
                  <a:spcPts val="0"/>
                </a:spcAft>
              </a:pPr>
              <a:r>
                <a:rPr lang="ru-RU" sz="1100">
                  <a:effectLst/>
                  <a:latin typeface="Times New Roman" panose="02020603050405020304" pitchFamily="18" charset="0"/>
                  <a:ea typeface="Times New Roman" panose="02020603050405020304" pitchFamily="18" charset="0"/>
                </a:rPr>
                <a:t> </a:t>
              </a:r>
            </a:p>
          </p:txBody>
        </p:sp>
        <p:cxnSp>
          <p:nvCxnSpPr>
            <p:cNvPr id="14" name="Прямая со стрелкой 13">
              <a:extLst>
                <a:ext uri="{FF2B5EF4-FFF2-40B4-BE49-F238E27FC236}">
                  <a16:creationId xmlns:a16="http://schemas.microsoft.com/office/drawing/2014/main" id="{0D386A92-1F6F-41D7-AC55-9C6CF7AEA21F}"/>
                </a:ext>
              </a:extLst>
            </p:cNvPr>
            <p:cNvCxnSpPr/>
            <p:nvPr/>
          </p:nvCxnSpPr>
          <p:spPr>
            <a:xfrm>
              <a:off x="1862525" y="2215450"/>
              <a:ext cx="2587800" cy="0"/>
            </a:xfrm>
            <a:prstGeom prst="straightConnector1">
              <a:avLst/>
            </a:prstGeom>
            <a:noFill/>
            <a:ln w="9525" cap="flat" cmpd="sng">
              <a:solidFill>
                <a:srgbClr val="000000"/>
              </a:solidFill>
              <a:prstDash val="solid"/>
              <a:round/>
              <a:headEnd type="none" w="med" len="med"/>
              <a:tailEnd type="none" w="med" len="med"/>
            </a:ln>
          </p:spPr>
        </p:cxnSp>
        <p:sp>
          <p:nvSpPr>
            <p:cNvPr id="15" name="Овал 14">
              <a:extLst>
                <a:ext uri="{FF2B5EF4-FFF2-40B4-BE49-F238E27FC236}">
                  <a16:creationId xmlns:a16="http://schemas.microsoft.com/office/drawing/2014/main" id="{5E45B1A3-C9E2-4DBF-BB6D-0C2EDB077BA6}"/>
                </a:ext>
              </a:extLst>
            </p:cNvPr>
            <p:cNvSpPr/>
            <p:nvPr/>
          </p:nvSpPr>
          <p:spPr>
            <a:xfrm>
              <a:off x="2646750" y="1715475"/>
              <a:ext cx="951000" cy="9804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a:spcAft>
                  <a:spcPts val="0"/>
                </a:spcAft>
              </a:pPr>
              <a:r>
                <a:rPr lang="ru-RU" sz="1100">
                  <a:effectLst/>
                  <a:latin typeface="Times New Roman" panose="02020603050405020304" pitchFamily="18" charset="0"/>
                  <a:ea typeface="Times New Roman" panose="02020603050405020304" pitchFamily="18" charset="0"/>
                </a:rPr>
                <a:t> </a:t>
              </a:r>
            </a:p>
          </p:txBody>
        </p:sp>
        <p:cxnSp>
          <p:nvCxnSpPr>
            <p:cNvPr id="16" name="Прямая со стрелкой 15">
              <a:extLst>
                <a:ext uri="{FF2B5EF4-FFF2-40B4-BE49-F238E27FC236}">
                  <a16:creationId xmlns:a16="http://schemas.microsoft.com/office/drawing/2014/main" id="{64531BF9-CFC3-470C-9832-294F6BC52EE3}"/>
                </a:ext>
              </a:extLst>
            </p:cNvPr>
            <p:cNvCxnSpPr/>
            <p:nvPr/>
          </p:nvCxnSpPr>
          <p:spPr>
            <a:xfrm>
              <a:off x="2646750" y="2205675"/>
              <a:ext cx="951000" cy="0"/>
            </a:xfrm>
            <a:prstGeom prst="straightConnector1">
              <a:avLst/>
            </a:prstGeom>
            <a:noFill/>
            <a:ln w="9525" cap="flat" cmpd="sng">
              <a:solidFill>
                <a:srgbClr val="000000"/>
              </a:solidFill>
              <a:prstDash val="solid"/>
              <a:round/>
              <a:headEnd type="none" w="med" len="med"/>
              <a:tailEnd type="none" w="med" len="med"/>
            </a:ln>
          </p:spPr>
        </p:cxnSp>
        <p:sp>
          <p:nvSpPr>
            <p:cNvPr id="17" name="Блок-схема: узел 16">
              <a:extLst>
                <a:ext uri="{FF2B5EF4-FFF2-40B4-BE49-F238E27FC236}">
                  <a16:creationId xmlns:a16="http://schemas.microsoft.com/office/drawing/2014/main" id="{E3BA61AB-660E-479A-958A-2BEFD37B24AB}"/>
                </a:ext>
              </a:extLst>
            </p:cNvPr>
            <p:cNvSpPr/>
            <p:nvPr/>
          </p:nvSpPr>
          <p:spPr>
            <a:xfrm>
              <a:off x="2646750" y="1480150"/>
              <a:ext cx="1803600" cy="1470600"/>
            </a:xfrm>
            <a:prstGeom prst="flowChartConnector">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a:spcAft>
                  <a:spcPts val="0"/>
                </a:spcAft>
              </a:pPr>
              <a:r>
                <a:rPr lang="ru-RU" sz="1100">
                  <a:effectLst/>
                  <a:latin typeface="Times New Roman" panose="02020603050405020304" pitchFamily="18" charset="0"/>
                  <a:ea typeface="Times New Roman" panose="02020603050405020304" pitchFamily="18" charset="0"/>
                </a:rPr>
                <a:t> </a:t>
              </a:r>
            </a:p>
          </p:txBody>
        </p:sp>
        <p:cxnSp>
          <p:nvCxnSpPr>
            <p:cNvPr id="18" name="Прямая со стрелкой 17">
              <a:extLst>
                <a:ext uri="{FF2B5EF4-FFF2-40B4-BE49-F238E27FC236}">
                  <a16:creationId xmlns:a16="http://schemas.microsoft.com/office/drawing/2014/main" id="{7CEE4B22-561F-47D6-BA16-607F277D7042}"/>
                </a:ext>
              </a:extLst>
            </p:cNvPr>
            <p:cNvCxnSpPr/>
            <p:nvPr/>
          </p:nvCxnSpPr>
          <p:spPr>
            <a:xfrm>
              <a:off x="1862525" y="2215450"/>
              <a:ext cx="2587800" cy="0"/>
            </a:xfrm>
            <a:prstGeom prst="straightConnector1">
              <a:avLst/>
            </a:prstGeom>
            <a:noFill/>
            <a:ln w="9525" cap="flat" cmpd="sng">
              <a:solidFill>
                <a:srgbClr val="000000"/>
              </a:solidFill>
              <a:prstDash val="solid"/>
              <a:round/>
              <a:headEnd type="none" w="med" len="med"/>
              <a:tailEnd type="none" w="med" len="med"/>
            </a:ln>
          </p:spPr>
        </p:cxnSp>
        <p:sp>
          <p:nvSpPr>
            <p:cNvPr id="19" name="Овал 18">
              <a:extLst>
                <a:ext uri="{FF2B5EF4-FFF2-40B4-BE49-F238E27FC236}">
                  <a16:creationId xmlns:a16="http://schemas.microsoft.com/office/drawing/2014/main" id="{0749D8A0-20A7-4567-B3B2-8ED73DF08C70}"/>
                </a:ext>
              </a:extLst>
            </p:cNvPr>
            <p:cNvSpPr/>
            <p:nvPr/>
          </p:nvSpPr>
          <p:spPr>
            <a:xfrm>
              <a:off x="2656475" y="1725250"/>
              <a:ext cx="999900" cy="980400"/>
            </a:xfrm>
            <a:prstGeom prst="ellipse">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a:spcAft>
                  <a:spcPts val="0"/>
                </a:spcAft>
              </a:pPr>
              <a:r>
                <a:rPr lang="ru-RU" sz="1100">
                  <a:effectLst/>
                  <a:latin typeface="Times New Roman" panose="02020603050405020304" pitchFamily="18" charset="0"/>
                  <a:ea typeface="Times New Roman" panose="02020603050405020304" pitchFamily="18" charset="0"/>
                </a:rPr>
                <a:t> </a:t>
              </a:r>
            </a:p>
          </p:txBody>
        </p:sp>
        <p:cxnSp>
          <p:nvCxnSpPr>
            <p:cNvPr id="20" name="Прямая со стрелкой 19">
              <a:extLst>
                <a:ext uri="{FF2B5EF4-FFF2-40B4-BE49-F238E27FC236}">
                  <a16:creationId xmlns:a16="http://schemas.microsoft.com/office/drawing/2014/main" id="{FCA45ED0-FFDD-43C6-B5D4-0A11591DA5AD}"/>
                </a:ext>
              </a:extLst>
            </p:cNvPr>
            <p:cNvCxnSpPr/>
            <p:nvPr/>
          </p:nvCxnSpPr>
          <p:spPr>
            <a:xfrm>
              <a:off x="1862525" y="2215450"/>
              <a:ext cx="2587800" cy="0"/>
            </a:xfrm>
            <a:prstGeom prst="straightConnector1">
              <a:avLst/>
            </a:prstGeom>
            <a:noFill/>
            <a:ln w="9525" cap="flat" cmpd="sng">
              <a:solidFill>
                <a:srgbClr val="000000"/>
              </a:solidFill>
              <a:prstDash val="solid"/>
              <a:round/>
              <a:headEnd type="none" w="med" len="med"/>
              <a:tailEnd type="none" w="med" len="med"/>
            </a:ln>
          </p:spPr>
        </p:cxnSp>
        <p:cxnSp>
          <p:nvCxnSpPr>
            <p:cNvPr id="21" name="Прямая со стрелкой 20">
              <a:extLst>
                <a:ext uri="{FF2B5EF4-FFF2-40B4-BE49-F238E27FC236}">
                  <a16:creationId xmlns:a16="http://schemas.microsoft.com/office/drawing/2014/main" id="{01406779-885A-42BE-91E1-AD6779AADA40}"/>
                </a:ext>
              </a:extLst>
            </p:cNvPr>
            <p:cNvCxnSpPr/>
            <p:nvPr/>
          </p:nvCxnSpPr>
          <p:spPr>
            <a:xfrm rot="10800000" flipH="1">
              <a:off x="4450350" y="1196050"/>
              <a:ext cx="19800" cy="1019400"/>
            </a:xfrm>
            <a:prstGeom prst="straightConnector1">
              <a:avLst/>
            </a:prstGeom>
            <a:noFill/>
            <a:ln w="9525" cap="flat" cmpd="sng">
              <a:solidFill>
                <a:srgbClr val="000000"/>
              </a:solidFill>
              <a:prstDash val="solid"/>
              <a:round/>
              <a:headEnd type="none" w="med" len="med"/>
              <a:tailEnd type="triangle" w="med" len="med"/>
            </a:ln>
          </p:spPr>
        </p:cxnSp>
        <p:cxnSp>
          <p:nvCxnSpPr>
            <p:cNvPr id="22" name="Прямая со стрелкой 21">
              <a:extLst>
                <a:ext uri="{FF2B5EF4-FFF2-40B4-BE49-F238E27FC236}">
                  <a16:creationId xmlns:a16="http://schemas.microsoft.com/office/drawing/2014/main" id="{EA284E7C-B579-4ACF-89E4-14C966229548}"/>
                </a:ext>
              </a:extLst>
            </p:cNvPr>
            <p:cNvCxnSpPr/>
            <p:nvPr/>
          </p:nvCxnSpPr>
          <p:spPr>
            <a:xfrm flipH="1">
              <a:off x="2646875" y="2215450"/>
              <a:ext cx="9600" cy="813600"/>
            </a:xfrm>
            <a:prstGeom prst="straightConnector1">
              <a:avLst/>
            </a:prstGeom>
            <a:noFill/>
            <a:ln w="9525" cap="flat" cmpd="sng">
              <a:solidFill>
                <a:srgbClr val="000000"/>
              </a:solidFill>
              <a:prstDash val="solid"/>
              <a:round/>
              <a:headEnd type="none" w="med" len="med"/>
              <a:tailEnd type="triangle" w="med" len="med"/>
            </a:ln>
          </p:spPr>
        </p:cxnSp>
        <p:sp>
          <p:nvSpPr>
            <p:cNvPr id="23" name="Надпись 44">
              <a:extLst>
                <a:ext uri="{FF2B5EF4-FFF2-40B4-BE49-F238E27FC236}">
                  <a16:creationId xmlns:a16="http://schemas.microsoft.com/office/drawing/2014/main" id="{B434153E-1301-42F7-96EA-0597B70EA26F}"/>
                </a:ext>
              </a:extLst>
            </p:cNvPr>
            <p:cNvSpPr txBox="1"/>
            <p:nvPr/>
          </p:nvSpPr>
          <p:spPr>
            <a:xfrm>
              <a:off x="4470150" y="1376775"/>
              <a:ext cx="715484" cy="337084"/>
            </a:xfrm>
            <a:prstGeom prst="rect">
              <a:avLst/>
            </a:prstGeom>
            <a:noFill/>
            <a:ln>
              <a:noFill/>
            </a:ln>
          </p:spPr>
          <p:txBody>
            <a:bodyPr spcFirstLastPara="1" wrap="square" lIns="91425" tIns="91425" rIns="91425" bIns="91425" anchor="t" anchorCtr="0">
              <a:spAutoFit/>
            </a:bodyPr>
            <a:lstStyle/>
            <a:p>
              <a:pPr>
                <a:spcAft>
                  <a:spcPts val="0"/>
                </a:spcAft>
              </a:pPr>
              <a:r>
                <a:rPr lang="ru-RU" sz="1000" dirty="0" err="1">
                  <a:solidFill>
                    <a:schemeClr val="bg1"/>
                  </a:solidFill>
                  <a:effectLst/>
                  <a:latin typeface="Roboto"/>
                  <a:ea typeface="Roboto"/>
                  <a:cs typeface="Roboto"/>
                </a:rPr>
                <a:t>Delta</a:t>
              </a:r>
              <a:r>
                <a:rPr lang="ru-RU" sz="1000" dirty="0">
                  <a:solidFill>
                    <a:schemeClr val="bg1"/>
                  </a:solidFill>
                  <a:effectLst/>
                  <a:latin typeface="Roboto"/>
                  <a:ea typeface="Roboto"/>
                  <a:cs typeface="Roboto"/>
                </a:rPr>
                <a:t> </a:t>
              </a:r>
              <a:r>
                <a:rPr lang="ru-RU" sz="1000" dirty="0" err="1">
                  <a:solidFill>
                    <a:schemeClr val="bg1"/>
                  </a:solidFill>
                  <a:effectLst/>
                  <a:latin typeface="Roboto"/>
                  <a:ea typeface="Roboto"/>
                  <a:cs typeface="Roboto"/>
                </a:rPr>
                <a:t>Vb</a:t>
              </a:r>
              <a:endParaRPr lang="ru-RU" sz="1100" dirty="0">
                <a:solidFill>
                  <a:schemeClr val="bg1"/>
                </a:solidFill>
                <a:effectLst/>
                <a:latin typeface="Times New Roman" panose="02020603050405020304" pitchFamily="18" charset="0"/>
                <a:ea typeface="Times New Roman" panose="02020603050405020304" pitchFamily="18" charset="0"/>
              </a:endParaRPr>
            </a:p>
          </p:txBody>
        </p:sp>
        <p:sp>
          <p:nvSpPr>
            <p:cNvPr id="24" name="Надпись 45">
              <a:extLst>
                <a:ext uri="{FF2B5EF4-FFF2-40B4-BE49-F238E27FC236}">
                  <a16:creationId xmlns:a16="http://schemas.microsoft.com/office/drawing/2014/main" id="{4E035F74-EDE0-4382-9D4D-7286D949597E}"/>
                </a:ext>
              </a:extLst>
            </p:cNvPr>
            <p:cNvSpPr txBox="1"/>
            <p:nvPr/>
          </p:nvSpPr>
          <p:spPr>
            <a:xfrm>
              <a:off x="2019362" y="2460165"/>
              <a:ext cx="637107" cy="589145"/>
            </a:xfrm>
            <a:prstGeom prst="rect">
              <a:avLst/>
            </a:prstGeom>
            <a:noFill/>
            <a:ln>
              <a:noFill/>
            </a:ln>
          </p:spPr>
          <p:txBody>
            <a:bodyPr spcFirstLastPara="1" wrap="square" lIns="91425" tIns="91425" rIns="91425" bIns="91425" anchor="t" anchorCtr="0">
              <a:spAutoFit/>
            </a:bodyPr>
            <a:lstStyle/>
            <a:p>
              <a:pPr>
                <a:spcAft>
                  <a:spcPts val="0"/>
                </a:spcAft>
              </a:pPr>
              <a:r>
                <a:rPr lang="ru-RU" sz="1400">
                  <a:solidFill>
                    <a:srgbClr val="000000"/>
                  </a:solidFill>
                  <a:effectLst/>
                  <a:latin typeface="Arial" panose="020B0604020202020204" pitchFamily="34" charset="0"/>
                  <a:ea typeface="Arial" panose="020B0604020202020204" pitchFamily="34" charset="0"/>
                </a:rPr>
                <a:t>Delta Va</a:t>
              </a:r>
              <a:endParaRPr lang="ru-RU" sz="1100">
                <a:effectLst/>
                <a:latin typeface="Times New Roman" panose="02020603050405020304" pitchFamily="18" charset="0"/>
                <a:ea typeface="Times New Roman" panose="02020603050405020304" pitchFamily="18" charset="0"/>
              </a:endParaRPr>
            </a:p>
          </p:txBody>
        </p:sp>
        <p:cxnSp>
          <p:nvCxnSpPr>
            <p:cNvPr id="25" name="Прямая со стрелкой 24">
              <a:extLst>
                <a:ext uri="{FF2B5EF4-FFF2-40B4-BE49-F238E27FC236}">
                  <a16:creationId xmlns:a16="http://schemas.microsoft.com/office/drawing/2014/main" id="{F6528F16-89C6-4D69-8E9F-07960B545146}"/>
                </a:ext>
              </a:extLst>
            </p:cNvPr>
            <p:cNvCxnSpPr/>
            <p:nvPr/>
          </p:nvCxnSpPr>
          <p:spPr>
            <a:xfrm flipH="1">
              <a:off x="3117175" y="2225225"/>
              <a:ext cx="9900" cy="215700"/>
            </a:xfrm>
            <a:prstGeom prst="straightConnector1">
              <a:avLst/>
            </a:prstGeom>
            <a:noFill/>
            <a:ln w="9525" cap="flat" cmpd="sng">
              <a:solidFill>
                <a:srgbClr val="000000"/>
              </a:solidFill>
              <a:prstDash val="solid"/>
              <a:round/>
              <a:headEnd type="none" w="med" len="med"/>
              <a:tailEnd type="none" w="med" len="med"/>
            </a:ln>
          </p:spPr>
        </p:cxnSp>
        <p:sp>
          <p:nvSpPr>
            <p:cNvPr id="26" name="Надпись 47">
              <a:extLst>
                <a:ext uri="{FF2B5EF4-FFF2-40B4-BE49-F238E27FC236}">
                  <a16:creationId xmlns:a16="http://schemas.microsoft.com/office/drawing/2014/main" id="{5C1EC834-547D-4620-8D19-A068132E88A1}"/>
                </a:ext>
              </a:extLst>
            </p:cNvPr>
            <p:cNvSpPr txBox="1"/>
            <p:nvPr/>
          </p:nvSpPr>
          <p:spPr>
            <a:xfrm>
              <a:off x="2668810" y="2132710"/>
              <a:ext cx="411454" cy="385589"/>
            </a:xfrm>
            <a:prstGeom prst="rect">
              <a:avLst/>
            </a:prstGeom>
            <a:noFill/>
            <a:ln>
              <a:noFill/>
            </a:ln>
          </p:spPr>
          <p:txBody>
            <a:bodyPr spcFirstLastPara="1" wrap="square" lIns="91425" tIns="91425" rIns="91425" bIns="91425" anchor="t" anchorCtr="0">
              <a:spAutoFit/>
            </a:bodyPr>
            <a:lstStyle/>
            <a:p>
              <a:pPr>
                <a:spcAft>
                  <a:spcPts val="0"/>
                </a:spcAft>
              </a:pPr>
              <a:r>
                <a:rPr lang="ru-RU" sz="1400">
                  <a:solidFill>
                    <a:srgbClr val="000000"/>
                  </a:solidFill>
                  <a:effectLst/>
                  <a:latin typeface="Arial" panose="020B0604020202020204" pitchFamily="34" charset="0"/>
                  <a:ea typeface="Arial" panose="020B0604020202020204" pitchFamily="34" charset="0"/>
                </a:rPr>
                <a:t>r1</a:t>
              </a:r>
              <a:endParaRPr lang="ru-RU" sz="1100">
                <a:effectLst/>
                <a:latin typeface="Times New Roman" panose="02020603050405020304" pitchFamily="18" charset="0"/>
                <a:ea typeface="Times New Roman" panose="02020603050405020304" pitchFamily="18" charset="0"/>
              </a:endParaRPr>
            </a:p>
          </p:txBody>
        </p:sp>
        <p:sp>
          <p:nvSpPr>
            <p:cNvPr id="27" name="Надпись 48">
              <a:extLst>
                <a:ext uri="{FF2B5EF4-FFF2-40B4-BE49-F238E27FC236}">
                  <a16:creationId xmlns:a16="http://schemas.microsoft.com/office/drawing/2014/main" id="{3D01E5BC-678E-495E-9288-49E420E56764}"/>
                </a:ext>
              </a:extLst>
            </p:cNvPr>
            <p:cNvSpPr txBox="1"/>
            <p:nvPr/>
          </p:nvSpPr>
          <p:spPr>
            <a:xfrm>
              <a:off x="3734614" y="2132710"/>
              <a:ext cx="637107" cy="385589"/>
            </a:xfrm>
            <a:prstGeom prst="rect">
              <a:avLst/>
            </a:prstGeom>
            <a:noFill/>
            <a:ln>
              <a:noFill/>
            </a:ln>
          </p:spPr>
          <p:txBody>
            <a:bodyPr spcFirstLastPara="1" wrap="square" lIns="91425" tIns="91425" rIns="91425" bIns="91425" anchor="t" anchorCtr="0">
              <a:spAutoFit/>
            </a:bodyPr>
            <a:lstStyle/>
            <a:p>
              <a:pPr>
                <a:spcAft>
                  <a:spcPts val="0"/>
                </a:spcAft>
              </a:pPr>
              <a:r>
                <a:rPr lang="ru-RU" sz="1400">
                  <a:solidFill>
                    <a:srgbClr val="000000"/>
                  </a:solidFill>
                  <a:effectLst/>
                  <a:latin typeface="Arial" panose="020B0604020202020204" pitchFamily="34" charset="0"/>
                  <a:ea typeface="Arial" panose="020B0604020202020204" pitchFamily="34" charset="0"/>
                </a:rPr>
                <a:t>r2</a:t>
              </a:r>
              <a:endParaRPr lang="ru-RU" sz="1100">
                <a:effectLst/>
                <a:latin typeface="Times New Roman" panose="02020603050405020304" pitchFamily="18" charset="0"/>
                <a:ea typeface="Times New Roman" panose="02020603050405020304" pitchFamily="18" charset="0"/>
              </a:endParaRPr>
            </a:p>
          </p:txBody>
        </p:sp>
        <p:cxnSp>
          <p:nvCxnSpPr>
            <p:cNvPr id="28" name="Прямая со стрелкой 27">
              <a:extLst>
                <a:ext uri="{FF2B5EF4-FFF2-40B4-BE49-F238E27FC236}">
                  <a16:creationId xmlns:a16="http://schemas.microsoft.com/office/drawing/2014/main" id="{3B5D62D2-1153-4603-A500-52859C2D7462}"/>
                </a:ext>
              </a:extLst>
            </p:cNvPr>
            <p:cNvCxnSpPr/>
            <p:nvPr/>
          </p:nvCxnSpPr>
          <p:spPr>
            <a:xfrm rot="10800000">
              <a:off x="3080463" y="2333075"/>
              <a:ext cx="654300" cy="0"/>
            </a:xfrm>
            <a:prstGeom prst="straightConnector1">
              <a:avLst/>
            </a:prstGeom>
            <a:noFill/>
            <a:ln w="9525" cap="flat" cmpd="sng">
              <a:solidFill>
                <a:srgbClr val="000000"/>
              </a:solidFill>
              <a:prstDash val="solid"/>
              <a:round/>
              <a:headEnd type="none" w="med" len="med"/>
              <a:tailEnd type="triangle" w="med" len="med"/>
            </a:ln>
          </p:spPr>
        </p:cxnSp>
        <p:cxnSp>
          <p:nvCxnSpPr>
            <p:cNvPr id="31" name="Прямая со стрелкой 30">
              <a:extLst>
                <a:ext uri="{FF2B5EF4-FFF2-40B4-BE49-F238E27FC236}">
                  <a16:creationId xmlns:a16="http://schemas.microsoft.com/office/drawing/2014/main" id="{89C965E0-7950-41CE-8813-11CA27F2BC0B}"/>
                </a:ext>
              </a:extLst>
            </p:cNvPr>
            <p:cNvCxnSpPr/>
            <p:nvPr/>
          </p:nvCxnSpPr>
          <p:spPr>
            <a:xfrm>
              <a:off x="3734763" y="2333075"/>
              <a:ext cx="637200" cy="0"/>
            </a:xfrm>
            <a:prstGeom prst="straightConnector1">
              <a:avLst/>
            </a:prstGeom>
            <a:noFill/>
            <a:ln w="9525" cap="flat" cmpd="sng">
              <a:solidFill>
                <a:srgbClr val="000000"/>
              </a:solidFill>
              <a:prstDash val="solid"/>
              <a:round/>
              <a:headEnd type="none" w="med" len="med"/>
              <a:tailEnd type="triangle" w="med" len="med"/>
            </a:ln>
          </p:spPr>
        </p:cxnSp>
        <p:cxnSp>
          <p:nvCxnSpPr>
            <p:cNvPr id="32" name="Прямая со стрелкой 31">
              <a:extLst>
                <a:ext uri="{FF2B5EF4-FFF2-40B4-BE49-F238E27FC236}">
                  <a16:creationId xmlns:a16="http://schemas.microsoft.com/office/drawing/2014/main" id="{6C6B958D-9F6A-4F19-BFAF-54678C2D3312}"/>
                </a:ext>
              </a:extLst>
            </p:cNvPr>
            <p:cNvCxnSpPr/>
            <p:nvPr/>
          </p:nvCxnSpPr>
          <p:spPr>
            <a:xfrm rot="10800000">
              <a:off x="2668875" y="2333075"/>
              <a:ext cx="411600" cy="0"/>
            </a:xfrm>
            <a:prstGeom prst="straightConnector1">
              <a:avLst/>
            </a:prstGeom>
            <a:noFill/>
            <a:ln w="9525" cap="flat" cmpd="sng">
              <a:solidFill>
                <a:srgbClr val="000000"/>
              </a:solidFill>
              <a:prstDash val="solid"/>
              <a:round/>
              <a:headEnd type="none" w="med" len="med"/>
              <a:tailEnd type="triangle" w="med" len="med"/>
            </a:ln>
          </p:spPr>
        </p:cxnSp>
        <p:cxnSp>
          <p:nvCxnSpPr>
            <p:cNvPr id="33" name="Прямая со стрелкой 32">
              <a:extLst>
                <a:ext uri="{FF2B5EF4-FFF2-40B4-BE49-F238E27FC236}">
                  <a16:creationId xmlns:a16="http://schemas.microsoft.com/office/drawing/2014/main" id="{9DAA7E3E-2147-40FB-9345-10E200AC73F1}"/>
                </a:ext>
              </a:extLst>
            </p:cNvPr>
            <p:cNvCxnSpPr/>
            <p:nvPr/>
          </p:nvCxnSpPr>
          <p:spPr>
            <a:xfrm>
              <a:off x="2668875" y="2333075"/>
              <a:ext cx="411600" cy="0"/>
            </a:xfrm>
            <a:prstGeom prst="straightConnector1">
              <a:avLst/>
            </a:prstGeom>
            <a:noFill/>
            <a:ln w="9525" cap="flat" cmpd="sng">
              <a:solidFill>
                <a:srgbClr val="000000"/>
              </a:solidFill>
              <a:prstDash val="solid"/>
              <a:round/>
              <a:headEnd type="none" w="med" len="med"/>
              <a:tailEnd type="triangle" w="med" len="med"/>
            </a:ln>
          </p:spPr>
        </p:cxnSp>
        <p:sp>
          <p:nvSpPr>
            <p:cNvPr id="34" name="Надпись 53">
              <a:extLst>
                <a:ext uri="{FF2B5EF4-FFF2-40B4-BE49-F238E27FC236}">
                  <a16:creationId xmlns:a16="http://schemas.microsoft.com/office/drawing/2014/main" id="{41CBD1F6-5F06-4509-BC17-950681C6C958}"/>
                </a:ext>
              </a:extLst>
            </p:cNvPr>
            <p:cNvSpPr txBox="1"/>
            <p:nvPr/>
          </p:nvSpPr>
          <p:spPr>
            <a:xfrm>
              <a:off x="2901518" y="1862319"/>
              <a:ext cx="509426" cy="385589"/>
            </a:xfrm>
            <a:prstGeom prst="rect">
              <a:avLst/>
            </a:prstGeom>
            <a:noFill/>
            <a:ln>
              <a:noFill/>
            </a:ln>
          </p:spPr>
          <p:txBody>
            <a:bodyPr spcFirstLastPara="1" wrap="square" lIns="91425" tIns="91425" rIns="91425" bIns="91425" anchor="t" anchorCtr="0">
              <a:spAutoFit/>
            </a:bodyPr>
            <a:lstStyle/>
            <a:p>
              <a:pPr>
                <a:spcAft>
                  <a:spcPts val="0"/>
                </a:spcAft>
              </a:pPr>
              <a:r>
                <a:rPr lang="ru-RU" sz="1400">
                  <a:solidFill>
                    <a:srgbClr val="000000"/>
                  </a:solidFill>
                  <a:effectLst/>
                  <a:latin typeface="Arial" panose="020B0604020202020204" pitchFamily="34" charset="0"/>
                  <a:ea typeface="Arial" panose="020B0604020202020204" pitchFamily="34" charset="0"/>
                </a:rPr>
                <a:t>S</a:t>
              </a:r>
              <a:endParaRPr lang="ru-RU" sz="1100">
                <a:effectLst/>
                <a:latin typeface="Times New Roman" panose="02020603050405020304" pitchFamily="18" charset="0"/>
                <a:ea typeface="Times New Roman" panose="02020603050405020304" pitchFamily="18" charset="0"/>
              </a:endParaRPr>
            </a:p>
          </p:txBody>
        </p:sp>
        <p:sp>
          <p:nvSpPr>
            <p:cNvPr id="35" name="Надпись 54">
              <a:extLst>
                <a:ext uri="{FF2B5EF4-FFF2-40B4-BE49-F238E27FC236}">
                  <a16:creationId xmlns:a16="http://schemas.microsoft.com/office/drawing/2014/main" id="{70C52C46-87D6-42EB-AA1E-99EDB8917B58}"/>
                </a:ext>
              </a:extLst>
            </p:cNvPr>
            <p:cNvSpPr txBox="1"/>
            <p:nvPr/>
          </p:nvSpPr>
          <p:spPr>
            <a:xfrm>
              <a:off x="4371774" y="2015111"/>
              <a:ext cx="362784" cy="385589"/>
            </a:xfrm>
            <a:prstGeom prst="rect">
              <a:avLst/>
            </a:prstGeom>
            <a:noFill/>
            <a:ln>
              <a:noFill/>
            </a:ln>
          </p:spPr>
          <p:txBody>
            <a:bodyPr spcFirstLastPara="1" wrap="square" lIns="91425" tIns="91425" rIns="91425" bIns="91425" anchor="t" anchorCtr="0">
              <a:spAutoFit/>
            </a:bodyPr>
            <a:lstStyle/>
            <a:p>
              <a:pPr>
                <a:spcAft>
                  <a:spcPts val="0"/>
                </a:spcAft>
              </a:pPr>
              <a:r>
                <a:rPr lang="ru-RU" sz="1400">
                  <a:solidFill>
                    <a:srgbClr val="000000"/>
                  </a:solidFill>
                  <a:effectLst/>
                  <a:latin typeface="Arial" panose="020B0604020202020204" pitchFamily="34" charset="0"/>
                  <a:ea typeface="Arial" panose="020B0604020202020204" pitchFamily="34" charset="0"/>
                </a:rPr>
                <a:t>B</a:t>
              </a:r>
              <a:endParaRPr lang="ru-RU" sz="1100">
                <a:effectLst/>
                <a:latin typeface="Times New Roman" panose="02020603050405020304" pitchFamily="18" charset="0"/>
                <a:ea typeface="Times New Roman" panose="02020603050405020304" pitchFamily="18" charset="0"/>
              </a:endParaRPr>
            </a:p>
          </p:txBody>
        </p:sp>
        <p:sp>
          <p:nvSpPr>
            <p:cNvPr id="36" name="Надпись 55">
              <a:extLst>
                <a:ext uri="{FF2B5EF4-FFF2-40B4-BE49-F238E27FC236}">
                  <a16:creationId xmlns:a16="http://schemas.microsoft.com/office/drawing/2014/main" id="{0F55F080-6ABB-4EB6-9B1F-A55DFD3CD042}"/>
                </a:ext>
              </a:extLst>
            </p:cNvPr>
            <p:cNvSpPr txBox="1"/>
            <p:nvPr/>
          </p:nvSpPr>
          <p:spPr>
            <a:xfrm>
              <a:off x="2359935" y="1932654"/>
              <a:ext cx="218038" cy="385589"/>
            </a:xfrm>
            <a:prstGeom prst="rect">
              <a:avLst/>
            </a:prstGeom>
            <a:noFill/>
            <a:ln>
              <a:noFill/>
            </a:ln>
          </p:spPr>
          <p:txBody>
            <a:bodyPr spcFirstLastPara="1" wrap="square" lIns="91425" tIns="91425" rIns="91425" bIns="91425" anchor="t" anchorCtr="0">
              <a:spAutoFit/>
            </a:bodyPr>
            <a:lstStyle/>
            <a:p>
              <a:pPr>
                <a:spcAft>
                  <a:spcPts val="0"/>
                </a:spcAft>
              </a:pPr>
              <a:r>
                <a:rPr lang="ru-RU" sz="1400">
                  <a:solidFill>
                    <a:srgbClr val="000000"/>
                  </a:solidFill>
                  <a:effectLst/>
                  <a:latin typeface="Arial" panose="020B0604020202020204" pitchFamily="34" charset="0"/>
                  <a:ea typeface="Arial" panose="020B0604020202020204" pitchFamily="34" charset="0"/>
                </a:rPr>
                <a:t>A</a:t>
              </a:r>
              <a:endParaRPr lang="ru-RU" sz="1100">
                <a:effectLst/>
                <a:latin typeface="Times New Roman" panose="02020603050405020304" pitchFamily="18" charset="0"/>
                <a:ea typeface="Times New Roman" panose="02020603050405020304" pitchFamily="18" charset="0"/>
              </a:endParaRPr>
            </a:p>
          </p:txBody>
        </p:sp>
      </p:grpSp>
      <p:sp>
        <p:nvSpPr>
          <p:cNvPr id="9" name="Rectangle 36">
            <a:extLst>
              <a:ext uri="{FF2B5EF4-FFF2-40B4-BE49-F238E27FC236}">
                <a16:creationId xmlns:a16="http://schemas.microsoft.com/office/drawing/2014/main" id="{4E8B2203-6ECE-48AC-A3C8-C34E21B1775C}"/>
              </a:ext>
            </a:extLst>
          </p:cNvPr>
          <p:cNvSpPr>
            <a:spLocks noChangeArrowheads="1"/>
          </p:cNvSpPr>
          <p:nvPr/>
        </p:nvSpPr>
        <p:spPr bwMode="auto">
          <a:xfrm>
            <a:off x="7794594" y="54006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ru-RU"/>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Тема Offic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Тема 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TotalTime>
  <Words>767</Words>
  <Application>Microsoft Office PowerPoint</Application>
  <PresentationFormat>Широкоэкранный</PresentationFormat>
  <Paragraphs>126</Paragraphs>
  <Slides>20</Slides>
  <Notes>0</Notes>
  <HiddenSlides>0</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20</vt:i4>
      </vt:variant>
    </vt:vector>
  </HeadingPairs>
  <TitlesOfParts>
    <vt:vector size="29" baseType="lpstr">
      <vt:lpstr>MS Gothic</vt:lpstr>
      <vt:lpstr>Arial</vt:lpstr>
      <vt:lpstr>Bahnschrift SemiBold</vt:lpstr>
      <vt:lpstr>Calibri</vt:lpstr>
      <vt:lpstr>Calibri Light</vt:lpstr>
      <vt:lpstr>Cambria Math</vt:lpstr>
      <vt:lpstr>Roboto</vt:lpstr>
      <vt:lpstr>Times New Roman</vt:lpstr>
      <vt:lpstr>Office Theme</vt:lpstr>
      <vt:lpstr>Perseverance 2020</vt:lpstr>
      <vt:lpstr>Введение</vt:lpstr>
      <vt:lpstr>Задачи нашего проекта</vt:lpstr>
      <vt:lpstr>Презентация PowerPoint</vt:lpstr>
      <vt:lpstr>Презентация PowerPoint</vt:lpstr>
      <vt:lpstr>Физическая модель</vt:lpstr>
      <vt:lpstr>Математическая модель</vt:lpstr>
      <vt:lpstr>Презентация PowerPoint</vt:lpstr>
      <vt:lpstr>Гомановский переход</vt:lpstr>
      <vt:lpstr>Этап посадки на Марс</vt:lpstr>
      <vt:lpstr>Презентация PowerPoint</vt:lpstr>
      <vt:lpstr>Презентация PowerPoint</vt:lpstr>
      <vt:lpstr>Презентация PowerPoint</vt:lpstr>
      <vt:lpstr>Презентация PowerPoint</vt:lpstr>
      <vt:lpstr>Описание полёта</vt:lpstr>
      <vt:lpstr>Описание полёта</vt:lpstr>
      <vt:lpstr>Описание полёта</vt:lpstr>
      <vt:lpstr>Описание полёта</vt:lpstr>
      <vt:lpstr>Cравнительная таблица</vt:lpstr>
      <vt:lpstr>Заключение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Perseverance 2020</dc:title>
  <dc:creator>Антон Гиголаев</dc:creator>
  <cp:lastModifiedBy>Антон Гиголаев</cp:lastModifiedBy>
  <cp:revision>9</cp:revision>
  <dcterms:created xsi:type="dcterms:W3CDTF">2022-12-22T17:04:00Z</dcterms:created>
  <dcterms:modified xsi:type="dcterms:W3CDTF">2022-12-29T11:20:28Z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C355DBBA23AE4455BCA7FCF84E9660CD</vt:lpwstr>
  </property>
  <property fmtid="{D5CDD505-2E9C-101B-9397-08002B2CF9AE}" pid="3" name="KSOProductBuildVer">
    <vt:lpwstr>1049-11.2.0.11440</vt:lpwstr>
  </property>
</Properties>
</file>

<file path=docProps/thumbnail.jpeg>
</file>